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257" r:id="rId4"/>
    <p:sldId id="280"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69" r:id="rId20"/>
    <p:sldId id="282" r:id="rId21"/>
    <p:sldId id="283" r:id="rId22"/>
    <p:sldId id="284" r:id="rId23"/>
    <p:sldId id="285" r:id="rId24"/>
    <p:sldId id="328" r:id="rId25"/>
    <p:sldId id="329" r:id="rId26"/>
    <p:sldId id="286" r:id="rId27"/>
    <p:sldId id="287" r:id="rId28"/>
    <p:sldId id="288" r:id="rId29"/>
    <p:sldId id="289" r:id="rId30"/>
    <p:sldId id="290" r:id="rId31"/>
    <p:sldId id="291" r:id="rId32"/>
    <p:sldId id="294" r:id="rId33"/>
    <p:sldId id="330" r:id="rId34"/>
    <p:sldId id="326" r:id="rId35"/>
    <p:sldId id="296" r:id="rId36"/>
    <p:sldId id="297" r:id="rId37"/>
    <p:sldId id="331" r:id="rId38"/>
    <p:sldId id="332" r:id="rId39"/>
    <p:sldId id="333" r:id="rId40"/>
    <p:sldId id="334" r:id="rId41"/>
    <p:sldId id="335" r:id="rId42"/>
    <p:sldId id="298" r:id="rId43"/>
    <p:sldId id="314" r:id="rId44"/>
    <p:sldId id="315" r:id="rId45"/>
    <p:sldId id="299" r:id="rId46"/>
    <p:sldId id="300" r:id="rId47"/>
    <p:sldId id="301" r:id="rId48"/>
    <p:sldId id="302" r:id="rId49"/>
    <p:sldId id="303" r:id="rId50"/>
    <p:sldId id="304" r:id="rId51"/>
    <p:sldId id="305" r:id="rId52"/>
    <p:sldId id="306" r:id="rId53"/>
    <p:sldId id="308" r:id="rId54"/>
    <p:sldId id="309" r:id="rId55"/>
    <p:sldId id="310" r:id="rId56"/>
    <p:sldId id="311" r:id="rId57"/>
    <p:sldId id="312" r:id="rId58"/>
    <p:sldId id="313" r:id="rId59"/>
    <p:sldId id="295" r:id="rId60"/>
    <p:sldId id="321" r:id="rId61"/>
    <p:sldId id="316" r:id="rId62"/>
    <p:sldId id="317" r:id="rId63"/>
    <p:sldId id="318" r:id="rId64"/>
    <p:sldId id="319" r:id="rId65"/>
    <p:sldId id="320" r:id="rId66"/>
    <p:sldId id="322" r:id="rId67"/>
    <p:sldId id="323" r:id="rId68"/>
    <p:sldId id="32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FE9FE2-806B-4599-B535-04051796D0DA}"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324296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E9FE2-806B-4599-B535-04051796D0DA}"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219894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E9FE2-806B-4599-B535-04051796D0DA}"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21664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E9FE2-806B-4599-B535-04051796D0DA}"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243464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E9FE2-806B-4599-B535-04051796D0DA}"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377249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FE9FE2-806B-4599-B535-04051796D0DA}"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194235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FE9FE2-806B-4599-B535-04051796D0DA}" type="datetimeFigureOut">
              <a:rPr lang="en-US" smtClean="0"/>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251698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FE9FE2-806B-4599-B535-04051796D0DA}" type="datetimeFigureOut">
              <a:rPr lang="en-US" smtClean="0"/>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149723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E9FE2-806B-4599-B535-04051796D0DA}" type="datetimeFigureOut">
              <a:rPr lang="en-US" smtClean="0"/>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259677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E9FE2-806B-4599-B535-04051796D0DA}"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282039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E9FE2-806B-4599-B535-04051796D0DA}"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44441-C477-41E0-A189-8468B24060F6}" type="slidenum">
              <a:rPr lang="en-US" smtClean="0"/>
              <a:t>‹#›</a:t>
            </a:fld>
            <a:endParaRPr lang="en-US"/>
          </a:p>
        </p:txBody>
      </p:sp>
    </p:spTree>
    <p:extLst>
      <p:ext uri="{BB962C8B-B14F-4D97-AF65-F5344CB8AC3E}">
        <p14:creationId xmlns:p14="http://schemas.microsoft.com/office/powerpoint/2010/main" val="123891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E9FE2-806B-4599-B535-04051796D0DA}" type="datetimeFigureOut">
              <a:rPr lang="en-US" smtClean="0"/>
              <a:t>9/12/2020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44441-C477-41E0-A189-8468B24060F6}" type="slidenum">
              <a:rPr lang="en-US" smtClean="0"/>
              <a:t>‹#›</a:t>
            </a:fld>
            <a:endParaRPr lang="en-US"/>
          </a:p>
        </p:txBody>
      </p:sp>
    </p:spTree>
    <p:extLst>
      <p:ext uri="{BB962C8B-B14F-4D97-AF65-F5344CB8AC3E}">
        <p14:creationId xmlns:p14="http://schemas.microsoft.com/office/powerpoint/2010/main" val="385965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a:bodyPr>
          <a:lstStyle/>
          <a:p>
            <a:r>
              <a:rPr lang="en-US" sz="4800" b="1" dirty="0" smtClean="0"/>
              <a:t>Follicular lymphoma</a:t>
            </a:r>
            <a:endParaRPr lang="en-US" sz="4800" b="1" dirty="0"/>
          </a:p>
        </p:txBody>
      </p:sp>
      <p:sp>
        <p:nvSpPr>
          <p:cNvPr id="3" name="Subtitle 2"/>
          <p:cNvSpPr>
            <a:spLocks noGrp="1"/>
          </p:cNvSpPr>
          <p:nvPr>
            <p:ph type="subTitle" idx="1"/>
          </p:nvPr>
        </p:nvSpPr>
        <p:spPr>
          <a:xfrm>
            <a:off x="1219200" y="2895600"/>
            <a:ext cx="6705600" cy="2133600"/>
          </a:xfrm>
          <a:solidFill>
            <a:srgbClr val="FFC000"/>
          </a:solidFill>
          <a:ln>
            <a:solidFill>
              <a:schemeClr val="accent1">
                <a:lumMod val="75000"/>
              </a:schemeClr>
            </a:solidFill>
          </a:ln>
        </p:spPr>
        <p:txBody>
          <a:bodyPr>
            <a:normAutofit fontScale="62500" lnSpcReduction="20000"/>
          </a:bodyPr>
          <a:lstStyle/>
          <a:p>
            <a:r>
              <a:rPr lang="en-US" sz="5100" b="1" dirty="0" err="1" smtClean="0">
                <a:solidFill>
                  <a:srgbClr val="00B050"/>
                </a:solidFill>
              </a:rPr>
              <a:t>Dr</a:t>
            </a:r>
            <a:r>
              <a:rPr lang="en-US" sz="5100" b="1" dirty="0" smtClean="0">
                <a:solidFill>
                  <a:srgbClr val="00B050"/>
                </a:solidFill>
              </a:rPr>
              <a:t> </a:t>
            </a:r>
            <a:r>
              <a:rPr lang="en-US" sz="5100" b="1" dirty="0" err="1">
                <a:solidFill>
                  <a:srgbClr val="00B050"/>
                </a:solidFill>
              </a:rPr>
              <a:t>N</a:t>
            </a:r>
            <a:r>
              <a:rPr lang="en-US" sz="5100" b="1" dirty="0" err="1" smtClean="0">
                <a:solidFill>
                  <a:srgbClr val="00B050"/>
                </a:solidFill>
              </a:rPr>
              <a:t>asrin</a:t>
            </a:r>
            <a:r>
              <a:rPr lang="en-US" sz="5100" b="1" dirty="0" smtClean="0">
                <a:solidFill>
                  <a:srgbClr val="00B050"/>
                </a:solidFill>
              </a:rPr>
              <a:t> </a:t>
            </a:r>
            <a:r>
              <a:rPr lang="en-US" sz="5100" b="1" dirty="0" err="1">
                <a:solidFill>
                  <a:srgbClr val="00B050"/>
                </a:solidFill>
              </a:rPr>
              <a:t>G</a:t>
            </a:r>
            <a:r>
              <a:rPr lang="en-US" sz="5100" b="1" dirty="0" err="1" smtClean="0">
                <a:solidFill>
                  <a:srgbClr val="00B050"/>
                </a:solidFill>
              </a:rPr>
              <a:t>holami</a:t>
            </a:r>
            <a:endParaRPr lang="en-US" sz="5100" b="1" dirty="0" smtClean="0">
              <a:solidFill>
                <a:srgbClr val="00B050"/>
              </a:solidFill>
            </a:endParaRPr>
          </a:p>
          <a:p>
            <a:r>
              <a:rPr lang="en-US" sz="5100" b="1" dirty="0" smtClean="0">
                <a:solidFill>
                  <a:srgbClr val="FF0000"/>
                </a:solidFill>
              </a:rPr>
              <a:t>Hematologist</a:t>
            </a:r>
            <a:r>
              <a:rPr lang="en-US" sz="5100" dirty="0" smtClean="0"/>
              <a:t> ,</a:t>
            </a:r>
            <a:r>
              <a:rPr lang="en-US" sz="5100" b="1" dirty="0" smtClean="0">
                <a:solidFill>
                  <a:srgbClr val="FF0000"/>
                </a:solidFill>
              </a:rPr>
              <a:t>Medical</a:t>
            </a:r>
            <a:r>
              <a:rPr lang="en-US" sz="5100" dirty="0" smtClean="0">
                <a:solidFill>
                  <a:srgbClr val="FF0000"/>
                </a:solidFill>
              </a:rPr>
              <a:t> </a:t>
            </a:r>
            <a:r>
              <a:rPr lang="en-US" sz="5100" b="1" dirty="0">
                <a:solidFill>
                  <a:srgbClr val="FF0000"/>
                </a:solidFill>
              </a:rPr>
              <a:t>O</a:t>
            </a:r>
            <a:r>
              <a:rPr lang="en-US" sz="5100" b="1" dirty="0" smtClean="0">
                <a:solidFill>
                  <a:srgbClr val="FF0000"/>
                </a:solidFill>
              </a:rPr>
              <a:t>ncologist</a:t>
            </a:r>
            <a:r>
              <a:rPr lang="en-US" sz="5100" dirty="0" smtClean="0"/>
              <a:t> </a:t>
            </a:r>
            <a:r>
              <a:rPr lang="en-US" sz="5100" b="1" dirty="0">
                <a:solidFill>
                  <a:schemeClr val="tx1">
                    <a:lumMod val="95000"/>
                    <a:lumOff val="5000"/>
                  </a:schemeClr>
                </a:solidFill>
              </a:rPr>
              <a:t>T</a:t>
            </a:r>
            <a:r>
              <a:rPr lang="en-US" sz="5100" b="1" dirty="0" smtClean="0">
                <a:solidFill>
                  <a:schemeClr val="tx1">
                    <a:lumMod val="95000"/>
                    <a:lumOff val="5000"/>
                  </a:schemeClr>
                </a:solidFill>
              </a:rPr>
              <a:t>abriz Medical </a:t>
            </a:r>
            <a:r>
              <a:rPr lang="en-US" sz="5100" b="1" dirty="0" smtClean="0">
                <a:solidFill>
                  <a:schemeClr val="tx1">
                    <a:lumMod val="95000"/>
                    <a:lumOff val="5000"/>
                  </a:schemeClr>
                </a:solidFill>
              </a:rPr>
              <a:t>University</a:t>
            </a:r>
          </a:p>
          <a:p>
            <a:r>
              <a:rPr lang="en-US" b="1" dirty="0" smtClean="0">
                <a:solidFill>
                  <a:schemeClr val="tx1">
                    <a:lumMod val="95000"/>
                    <a:lumOff val="5000"/>
                  </a:schemeClr>
                </a:solidFill>
              </a:rPr>
              <a:t>Updates on lymphoma and transplantation </a:t>
            </a:r>
          </a:p>
          <a:p>
            <a:r>
              <a:rPr lang="en-US" b="1" dirty="0" smtClean="0">
                <a:solidFill>
                  <a:schemeClr val="tx1">
                    <a:lumMod val="95000"/>
                    <a:lumOff val="5000"/>
                  </a:schemeClr>
                </a:solidFill>
              </a:rPr>
              <a:t>Webinar ,</a:t>
            </a:r>
            <a:r>
              <a:rPr lang="en-US" b="1" dirty="0" err="1" smtClean="0">
                <a:solidFill>
                  <a:schemeClr val="tx1">
                    <a:lumMod val="95000"/>
                    <a:lumOff val="5000"/>
                  </a:schemeClr>
                </a:solidFill>
              </a:rPr>
              <a:t>september</a:t>
            </a:r>
            <a:r>
              <a:rPr lang="en-US" b="1" dirty="0" smtClean="0">
                <a:solidFill>
                  <a:schemeClr val="tx1">
                    <a:lumMod val="95000"/>
                    <a:lumOff val="5000"/>
                  </a:schemeClr>
                </a:solidFill>
              </a:rPr>
              <a:t> 2020</a:t>
            </a:r>
            <a:endParaRPr lang="en-US" b="1" dirty="0">
              <a:solidFill>
                <a:schemeClr val="tx1">
                  <a:lumMod val="95000"/>
                  <a:lumOff val="5000"/>
                </a:schemeClr>
              </a:solidFill>
            </a:endParaRPr>
          </a:p>
        </p:txBody>
      </p:sp>
    </p:spTree>
    <p:extLst>
      <p:ext uri="{BB962C8B-B14F-4D97-AF65-F5344CB8AC3E}">
        <p14:creationId xmlns:p14="http://schemas.microsoft.com/office/powerpoint/2010/main" val="1178688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2827569" cy="584775"/>
          </a:xfrm>
          <a:prstGeom prst="rect">
            <a:avLst/>
          </a:prstGeom>
        </p:spPr>
        <p:txBody>
          <a:bodyPr wrap="none">
            <a:spAutoFit/>
          </a:bodyPr>
          <a:lstStyle/>
          <a:p>
            <a:r>
              <a:rPr lang="en-US" sz="3200" b="1" dirty="0" smtClean="0">
                <a:solidFill>
                  <a:srgbClr val="FF0000"/>
                </a:solidFill>
              </a:rPr>
              <a:t>EPIDEMIOLOGY</a:t>
            </a:r>
            <a:endParaRPr lang="en-US" sz="3200" b="1" dirty="0">
              <a:solidFill>
                <a:srgbClr val="FF0000"/>
              </a:solidFill>
            </a:endParaRPr>
          </a:p>
        </p:txBody>
      </p:sp>
      <p:sp>
        <p:nvSpPr>
          <p:cNvPr id="3" name="Rectangle 2"/>
          <p:cNvSpPr/>
          <p:nvPr/>
        </p:nvSpPr>
        <p:spPr>
          <a:xfrm>
            <a:off x="838200" y="1371600"/>
            <a:ext cx="7239000" cy="3046988"/>
          </a:xfrm>
          <a:prstGeom prst="rect">
            <a:avLst/>
          </a:prstGeom>
        </p:spPr>
        <p:txBody>
          <a:bodyPr wrap="square">
            <a:spAutoFit/>
          </a:bodyPr>
          <a:lstStyle/>
          <a:p>
            <a:r>
              <a:rPr lang="en-US" sz="3200" b="1" dirty="0"/>
              <a:t>I</a:t>
            </a:r>
            <a:r>
              <a:rPr lang="en-US" sz="3200" b="1" dirty="0" smtClean="0"/>
              <a:t>n all races and geographic locations. The exact worldwide incidence of FL is not known.</a:t>
            </a:r>
          </a:p>
          <a:p>
            <a:r>
              <a:rPr lang="en-US" sz="3200" b="1" dirty="0" smtClean="0"/>
              <a:t>FL most frequently presents in middle-aged individuals and the elderly, with a </a:t>
            </a:r>
            <a:r>
              <a:rPr lang="en-US" sz="3200" b="1" dirty="0" smtClean="0">
                <a:solidFill>
                  <a:srgbClr val="FF0000"/>
                </a:solidFill>
              </a:rPr>
              <a:t>median age </a:t>
            </a:r>
            <a:r>
              <a:rPr lang="en-US" sz="3200" b="1" dirty="0" smtClean="0"/>
              <a:t>at diagnosis of </a:t>
            </a:r>
            <a:r>
              <a:rPr lang="en-US" sz="3200" b="1" dirty="0" smtClean="0">
                <a:solidFill>
                  <a:srgbClr val="FF0000"/>
                </a:solidFill>
              </a:rPr>
              <a:t>65</a:t>
            </a:r>
            <a:r>
              <a:rPr lang="en-US" sz="3200" b="1" dirty="0" smtClean="0"/>
              <a:t> years  </a:t>
            </a:r>
            <a:endParaRPr lang="en-US" sz="32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962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3490636" cy="584775"/>
          </a:xfrm>
          <a:prstGeom prst="rect">
            <a:avLst/>
          </a:prstGeom>
        </p:spPr>
        <p:txBody>
          <a:bodyPr wrap="none">
            <a:spAutoFit/>
          </a:bodyPr>
          <a:lstStyle/>
          <a:p>
            <a:r>
              <a:rPr lang="en-US" sz="3200" b="1" dirty="0" smtClean="0">
                <a:solidFill>
                  <a:srgbClr val="FF0000"/>
                </a:solidFill>
              </a:rPr>
              <a:t>CLINICAL FEATURES</a:t>
            </a:r>
            <a:endParaRPr lang="en-US" sz="3200" b="1" dirty="0">
              <a:solidFill>
                <a:srgbClr val="FF0000"/>
              </a:solidFill>
            </a:endParaRPr>
          </a:p>
        </p:txBody>
      </p:sp>
      <p:sp>
        <p:nvSpPr>
          <p:cNvPr id="3" name="Rectangle 2"/>
          <p:cNvSpPr/>
          <p:nvPr/>
        </p:nvSpPr>
        <p:spPr>
          <a:xfrm>
            <a:off x="914400" y="1371600"/>
            <a:ext cx="7848600" cy="4524315"/>
          </a:xfrm>
          <a:prstGeom prst="rect">
            <a:avLst/>
          </a:prstGeom>
        </p:spPr>
        <p:txBody>
          <a:bodyPr wrap="square">
            <a:spAutoFit/>
          </a:bodyPr>
          <a:lstStyle/>
          <a:p>
            <a:r>
              <a:rPr lang="en-US" sz="3200" b="1" dirty="0"/>
              <a:t>P</a:t>
            </a:r>
            <a:r>
              <a:rPr lang="en-US" sz="3200" b="1" dirty="0" smtClean="0"/>
              <a:t>ainless peripheral </a:t>
            </a:r>
            <a:r>
              <a:rPr lang="en-US" sz="3200" b="1" dirty="0" err="1" smtClean="0"/>
              <a:t>adenopathy</a:t>
            </a:r>
            <a:r>
              <a:rPr lang="en-US" sz="3200" b="1" dirty="0" smtClean="0"/>
              <a:t> in the cervical, axillary, inguinal, and/or femoral regions </a:t>
            </a:r>
          </a:p>
          <a:p>
            <a:r>
              <a:rPr lang="en-US" sz="3200" b="1" dirty="0" err="1"/>
              <a:t>H</a:t>
            </a:r>
            <a:r>
              <a:rPr lang="en-US" sz="3200" b="1" dirty="0" err="1" smtClean="0"/>
              <a:t>ilar</a:t>
            </a:r>
            <a:r>
              <a:rPr lang="en-US" sz="3200" b="1" dirty="0" smtClean="0"/>
              <a:t> and </a:t>
            </a:r>
            <a:r>
              <a:rPr lang="en-US" sz="3200" b="1" dirty="0" err="1" smtClean="0"/>
              <a:t>mediastinal</a:t>
            </a:r>
            <a:r>
              <a:rPr lang="en-US" sz="3200" b="1" dirty="0" smtClean="0"/>
              <a:t> nodes are often involved, large </a:t>
            </a:r>
            <a:r>
              <a:rPr lang="en-US" sz="3200" b="1" dirty="0" err="1" smtClean="0"/>
              <a:t>mediastinal</a:t>
            </a:r>
            <a:r>
              <a:rPr lang="en-US" sz="3200" b="1" dirty="0" smtClean="0"/>
              <a:t> masses are rare</a:t>
            </a:r>
          </a:p>
          <a:p>
            <a:r>
              <a:rPr lang="en-US" sz="3200" b="1" dirty="0" smtClean="0"/>
              <a:t>most patients are asymptomatic other than for lymph node enlargement</a:t>
            </a:r>
          </a:p>
          <a:p>
            <a:r>
              <a:rPr lang="en-US" sz="3200" b="1" dirty="0" smtClean="0"/>
              <a:t>Only approximately </a:t>
            </a:r>
            <a:r>
              <a:rPr lang="en-US" sz="3200" b="1" dirty="0" smtClean="0">
                <a:solidFill>
                  <a:srgbClr val="FF0000"/>
                </a:solidFill>
              </a:rPr>
              <a:t>20 percent </a:t>
            </a:r>
            <a:r>
              <a:rPr lang="en-US" sz="3200" b="1" dirty="0" smtClean="0"/>
              <a:t>present with </a:t>
            </a:r>
            <a:r>
              <a:rPr lang="en-US" sz="3200" b="1" dirty="0" smtClean="0">
                <a:solidFill>
                  <a:srgbClr val="FF0000"/>
                </a:solidFill>
              </a:rPr>
              <a:t>B symptoms</a:t>
            </a:r>
            <a:r>
              <a:rPr lang="en-US" sz="3200" b="1" dirty="0" smtClean="0"/>
              <a:t>.</a:t>
            </a:r>
            <a:endParaRPr lang="en-US" sz="32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199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543800" cy="5016758"/>
          </a:xfrm>
          <a:prstGeom prst="rect">
            <a:avLst/>
          </a:prstGeom>
        </p:spPr>
        <p:txBody>
          <a:bodyPr wrap="square">
            <a:spAutoFit/>
          </a:bodyPr>
          <a:lstStyle/>
          <a:p>
            <a:r>
              <a:rPr lang="en-US" sz="3200" b="1" dirty="0" smtClean="0">
                <a:solidFill>
                  <a:srgbClr val="FF0000"/>
                </a:solidFill>
              </a:rPr>
              <a:t>25 percent </a:t>
            </a:r>
            <a:r>
              <a:rPr lang="en-US" sz="3200" b="1" dirty="0" smtClean="0"/>
              <a:t>of patients present with an </a:t>
            </a:r>
            <a:r>
              <a:rPr lang="en-US" sz="3200" b="1" dirty="0" smtClean="0">
                <a:solidFill>
                  <a:srgbClr val="FF0000"/>
                </a:solidFill>
              </a:rPr>
              <a:t>increased</a:t>
            </a:r>
            <a:r>
              <a:rPr lang="en-US" sz="3200" b="1" dirty="0" smtClean="0"/>
              <a:t> serum lactate dehydrogenase </a:t>
            </a:r>
            <a:r>
              <a:rPr lang="en-US" sz="3200" b="1" dirty="0" smtClean="0">
                <a:solidFill>
                  <a:srgbClr val="FF0000"/>
                </a:solidFill>
              </a:rPr>
              <a:t>(LDH) </a:t>
            </a:r>
            <a:r>
              <a:rPr lang="en-US" sz="3200" b="1" dirty="0" smtClean="0"/>
              <a:t>or </a:t>
            </a:r>
            <a:r>
              <a:rPr lang="en-US" sz="3200" b="1" dirty="0" err="1" smtClean="0">
                <a:solidFill>
                  <a:srgbClr val="FF0000"/>
                </a:solidFill>
              </a:rPr>
              <a:t>cytopenias</a:t>
            </a:r>
            <a:r>
              <a:rPr lang="en-US" sz="3200" b="1" dirty="0" smtClean="0"/>
              <a:t> in the peripheral blood</a:t>
            </a:r>
          </a:p>
          <a:p>
            <a:endParaRPr lang="en-US" sz="3200" dirty="0" smtClean="0"/>
          </a:p>
          <a:p>
            <a:r>
              <a:rPr lang="en-US" sz="3200" b="1" dirty="0" smtClean="0"/>
              <a:t>Involvement of organs other than the lymphatic organs or bone marrow is uncommon</a:t>
            </a:r>
          </a:p>
          <a:p>
            <a:r>
              <a:rPr lang="en-US" sz="3200" b="1" dirty="0" smtClean="0"/>
              <a:t>Disease localized to the small intestine, most commonly the second portion of the duodenum</a:t>
            </a:r>
            <a:r>
              <a:rPr lang="en-US" sz="3200" dirty="0"/>
              <a:t>.</a:t>
            </a:r>
            <a:r>
              <a:rPr lang="en-US" sz="3200" dirty="0" smtClean="0"/>
              <a:t> </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106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696200" cy="5139869"/>
          </a:xfrm>
          <a:prstGeom prst="rect">
            <a:avLst/>
          </a:prstGeom>
          <a:solidFill>
            <a:srgbClr val="FFC000"/>
          </a:solidFill>
        </p:spPr>
        <p:txBody>
          <a:bodyPr wrap="square">
            <a:spAutoFit/>
          </a:bodyPr>
          <a:lstStyle/>
          <a:p>
            <a:r>
              <a:rPr lang="en-US" sz="4000" b="1" dirty="0" smtClean="0">
                <a:solidFill>
                  <a:srgbClr val="FF0000"/>
                </a:solidFill>
              </a:rPr>
              <a:t>Grade</a:t>
            </a:r>
          </a:p>
          <a:p>
            <a:endParaRPr lang="en-US" sz="3200" b="1" dirty="0" smtClean="0"/>
          </a:p>
          <a:p>
            <a:r>
              <a:rPr lang="en-US" sz="3200" b="1" dirty="0" smtClean="0"/>
              <a:t>Aggressiveness of the tumor increases with increasing numbers of </a:t>
            </a:r>
            <a:r>
              <a:rPr lang="en-US" sz="3200" b="1" dirty="0" err="1" smtClean="0">
                <a:solidFill>
                  <a:srgbClr val="FF0000"/>
                </a:solidFill>
              </a:rPr>
              <a:t>centroblasts</a:t>
            </a:r>
            <a:r>
              <a:rPr lang="en-US" sz="3200" b="1" dirty="0" smtClean="0"/>
              <a:t>.</a:t>
            </a:r>
          </a:p>
          <a:p>
            <a:endParaRPr lang="en-US" sz="3200" dirty="0" smtClean="0"/>
          </a:p>
          <a:p>
            <a:endParaRPr lang="en-US" sz="3200" dirty="0"/>
          </a:p>
          <a:p>
            <a:r>
              <a:rPr lang="en-US" sz="3200" dirty="0" smtClean="0"/>
              <a:t>Grade 1 0 to 5 </a:t>
            </a:r>
            <a:r>
              <a:rPr lang="en-US" sz="3200" dirty="0" err="1" smtClean="0"/>
              <a:t>centroblasts</a:t>
            </a:r>
            <a:r>
              <a:rPr lang="en-US" sz="3200" dirty="0" smtClean="0"/>
              <a:t>/HPF</a:t>
            </a:r>
          </a:p>
          <a:p>
            <a:r>
              <a:rPr lang="en-US" sz="3200" dirty="0" smtClean="0"/>
              <a:t>Grade 2 6 to 15 </a:t>
            </a:r>
            <a:r>
              <a:rPr lang="en-US" sz="3200" dirty="0" err="1" smtClean="0"/>
              <a:t>centroblasts</a:t>
            </a:r>
            <a:r>
              <a:rPr lang="en-US" sz="3200" dirty="0" smtClean="0"/>
              <a:t>/</a:t>
            </a:r>
            <a:r>
              <a:rPr lang="en-US" sz="3200" dirty="0" err="1" smtClean="0"/>
              <a:t>hpf</a:t>
            </a:r>
            <a:r>
              <a:rPr lang="en-US" sz="3200" dirty="0" smtClean="0"/>
              <a:t> </a:t>
            </a:r>
          </a:p>
          <a:p>
            <a:r>
              <a:rPr lang="en-US" sz="3200" dirty="0" smtClean="0"/>
              <a:t>Grade 3 More than 15 </a:t>
            </a:r>
            <a:r>
              <a:rPr lang="en-US" sz="3200" dirty="0" err="1" smtClean="0"/>
              <a:t>centroblasts</a:t>
            </a:r>
            <a:r>
              <a:rPr lang="en-US" sz="3200" dirty="0" smtClean="0"/>
              <a:t>/</a:t>
            </a:r>
            <a:r>
              <a:rPr lang="en-US" sz="3200" dirty="0" err="1" smtClean="0"/>
              <a:t>hpf</a:t>
            </a:r>
            <a:r>
              <a:rPr lang="en-US" sz="3200" dirty="0" smtClean="0"/>
              <a:t> </a:t>
            </a:r>
          </a:p>
          <a:p>
            <a:endParaRPr lang="en-US" sz="3200" b="1" dirty="0">
              <a:solidFill>
                <a:srgbClr val="FF0000"/>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590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3470822" cy="584775"/>
          </a:xfrm>
          <a:prstGeom prst="rect">
            <a:avLst/>
          </a:prstGeom>
        </p:spPr>
        <p:txBody>
          <a:bodyPr wrap="none">
            <a:spAutoFit/>
          </a:bodyPr>
          <a:lstStyle/>
          <a:p>
            <a:r>
              <a:rPr lang="en-US" sz="3200" b="1" dirty="0" err="1" smtClean="0">
                <a:solidFill>
                  <a:srgbClr val="FF0000"/>
                </a:solidFill>
              </a:rPr>
              <a:t>Immunophenotype</a:t>
            </a:r>
            <a:endParaRPr lang="en-US" sz="3200" b="1" dirty="0">
              <a:solidFill>
                <a:srgbClr val="FF0000"/>
              </a:solidFill>
            </a:endParaRPr>
          </a:p>
        </p:txBody>
      </p:sp>
      <p:sp>
        <p:nvSpPr>
          <p:cNvPr id="3" name="Rectangle 2"/>
          <p:cNvSpPr/>
          <p:nvPr/>
        </p:nvSpPr>
        <p:spPr>
          <a:xfrm>
            <a:off x="838200" y="1524000"/>
            <a:ext cx="6400800" cy="4524315"/>
          </a:xfrm>
          <a:prstGeom prst="rect">
            <a:avLst/>
          </a:prstGeom>
        </p:spPr>
        <p:txBody>
          <a:bodyPr wrap="square">
            <a:spAutoFit/>
          </a:bodyPr>
          <a:lstStyle/>
          <a:p>
            <a:r>
              <a:rPr lang="en-US" sz="3200" b="1" dirty="0" smtClean="0"/>
              <a:t>The tumor cells usually demonstrate surface immunoglobulin </a:t>
            </a:r>
          </a:p>
          <a:p>
            <a:r>
              <a:rPr lang="en-US" sz="3200" b="1" dirty="0" smtClean="0"/>
              <a:t>Virtually all cases express HLA-DR, are positive for certain pan B cell antigens (CD19, CD20, CD79a), CD21, and CD10 (60 percent), and lack expression of CD5, CD43 (most cases), and CD11c. CD23 expression is variable</a:t>
            </a:r>
            <a:endParaRPr lang="en-US" sz="32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119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6934200" cy="3539430"/>
          </a:xfrm>
          <a:prstGeom prst="rect">
            <a:avLst/>
          </a:prstGeom>
        </p:spPr>
        <p:txBody>
          <a:bodyPr wrap="square">
            <a:spAutoFit/>
          </a:bodyPr>
          <a:lstStyle/>
          <a:p>
            <a:r>
              <a:rPr lang="en-US" sz="3200" b="1" dirty="0" smtClean="0"/>
              <a:t>Cytoplasmic staining for BCL-2 protein is strongly positive in almost all grade 1/2 tumors.</a:t>
            </a:r>
          </a:p>
          <a:p>
            <a:endParaRPr lang="en-US" sz="3200" b="1" dirty="0"/>
          </a:p>
          <a:p>
            <a:r>
              <a:rPr lang="en-US" sz="3200" b="1" dirty="0" smtClean="0">
                <a:solidFill>
                  <a:srgbClr val="00B050"/>
                </a:solidFill>
              </a:rPr>
              <a:t>BCL6</a:t>
            </a:r>
            <a:r>
              <a:rPr lang="en-US" sz="3200" b="1" dirty="0" smtClean="0"/>
              <a:t> is </a:t>
            </a:r>
            <a:r>
              <a:rPr lang="en-US" sz="3200" b="1" dirty="0"/>
              <a:t>expressed by at least some of the neoplastic cells in all FL tumors</a:t>
            </a:r>
            <a:r>
              <a:rPr lang="en-US" sz="3200" b="1" dirty="0" smtClean="0">
                <a:solidFill>
                  <a:srgbClr val="00B050"/>
                </a:solidFill>
              </a:rPr>
              <a:t>.(5-15%)</a:t>
            </a:r>
            <a:endParaRPr lang="en-US" sz="3200" b="1" dirty="0">
              <a:solidFill>
                <a:srgbClr val="00B050"/>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261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6934200" cy="5509200"/>
          </a:xfrm>
          <a:prstGeom prst="rect">
            <a:avLst/>
          </a:prstGeom>
        </p:spPr>
        <p:txBody>
          <a:bodyPr wrap="square">
            <a:spAutoFit/>
          </a:bodyPr>
          <a:lstStyle/>
          <a:p>
            <a:r>
              <a:rPr lang="en-US" sz="3200" b="1" dirty="0" smtClean="0">
                <a:solidFill>
                  <a:srgbClr val="FF0000"/>
                </a:solidFill>
              </a:rPr>
              <a:t>DIFFERENTIAL</a:t>
            </a:r>
            <a:r>
              <a:rPr lang="en-US" sz="3200" b="1" dirty="0" smtClean="0"/>
              <a:t> </a:t>
            </a:r>
            <a:r>
              <a:rPr lang="en-US" sz="3200" b="1" dirty="0" smtClean="0">
                <a:solidFill>
                  <a:srgbClr val="FF0000"/>
                </a:solidFill>
              </a:rPr>
              <a:t>DIAGNOSIS</a:t>
            </a:r>
          </a:p>
          <a:p>
            <a:r>
              <a:rPr lang="en-US" sz="3200" b="1" dirty="0" smtClean="0"/>
              <a:t>PROGNOSIS</a:t>
            </a:r>
          </a:p>
          <a:p>
            <a:pPr marL="457200" indent="-457200">
              <a:buFont typeface="Arial" pitchFamily="34" charset="0"/>
              <a:buChar char="•"/>
            </a:pPr>
            <a:r>
              <a:rPr lang="en-US" sz="3200" b="1" dirty="0" smtClean="0"/>
              <a:t>Follicular lymphoma IPI </a:t>
            </a:r>
            <a:r>
              <a:rPr lang="en-US" sz="3200" b="1" dirty="0" smtClean="0">
                <a:solidFill>
                  <a:srgbClr val="FF0000"/>
                </a:solidFill>
              </a:rPr>
              <a:t>(FLIPI)</a:t>
            </a:r>
          </a:p>
          <a:p>
            <a:pPr marL="457200" indent="-457200">
              <a:buFont typeface="Arial" pitchFamily="34" charset="0"/>
              <a:buChar char="•"/>
            </a:pPr>
            <a:r>
              <a:rPr lang="en-US" sz="3200" b="1" dirty="0" smtClean="0"/>
              <a:t>The </a:t>
            </a:r>
            <a:r>
              <a:rPr lang="en-US" sz="3200" b="1" dirty="0" smtClean="0">
                <a:solidFill>
                  <a:srgbClr val="00B050"/>
                </a:solidFill>
              </a:rPr>
              <a:t>addition of rituximab to standard chemotherapy has resulted in </a:t>
            </a:r>
            <a:r>
              <a:rPr lang="en-US" sz="3200" b="1" dirty="0" err="1" smtClean="0">
                <a:solidFill>
                  <a:srgbClr val="00B050"/>
                </a:solidFill>
              </a:rPr>
              <a:t>signifficant</a:t>
            </a:r>
            <a:r>
              <a:rPr lang="en-US" sz="3200" b="1" dirty="0" smtClean="0">
                <a:solidFill>
                  <a:srgbClr val="00B050"/>
                </a:solidFill>
              </a:rPr>
              <a:t> improvements in the OS </a:t>
            </a:r>
            <a:r>
              <a:rPr lang="en-US" sz="3200" b="1" dirty="0" smtClean="0"/>
              <a:t>rates of CD20- positive tumors. Subsequent studies indicate the usefulness of the FLIPI in assessing prognosis in patients with FL treated with rituximab-containing therapy.</a:t>
            </a:r>
            <a:endParaRPr lang="en-US" sz="3200" b="1" dirty="0">
              <a:solidFill>
                <a:srgbClr val="FF0000"/>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059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04800"/>
            <a:ext cx="1191352" cy="584775"/>
          </a:xfrm>
          <a:prstGeom prst="rect">
            <a:avLst/>
          </a:prstGeom>
        </p:spPr>
        <p:txBody>
          <a:bodyPr wrap="none">
            <a:spAutoFit/>
          </a:bodyPr>
          <a:lstStyle/>
          <a:p>
            <a:r>
              <a:rPr lang="en-US" sz="3200" b="1" dirty="0" smtClean="0">
                <a:solidFill>
                  <a:srgbClr val="FF0000"/>
                </a:solidFill>
              </a:rPr>
              <a:t>FLIPI2</a:t>
            </a:r>
            <a:endParaRPr lang="en-US" sz="32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32" y="889575"/>
            <a:ext cx="879293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2908064"/>
            <a:ext cx="7848600" cy="2062103"/>
          </a:xfrm>
          <a:prstGeom prst="rect">
            <a:avLst/>
          </a:prstGeom>
        </p:spPr>
        <p:txBody>
          <a:bodyPr wrap="square">
            <a:spAutoFit/>
          </a:bodyPr>
          <a:lstStyle/>
          <a:p>
            <a:r>
              <a:rPr lang="en-US" sz="3200" b="1" dirty="0" smtClean="0"/>
              <a:t>A </a:t>
            </a:r>
            <a:r>
              <a:rPr lang="en-US" sz="3200" b="1" dirty="0" err="1" smtClean="0"/>
              <a:t>simplifed</a:t>
            </a:r>
            <a:r>
              <a:rPr lang="en-US" sz="3200" b="1" dirty="0" smtClean="0"/>
              <a:t> version of the FLIPI2 (</a:t>
            </a:r>
            <a:r>
              <a:rPr lang="en-US" sz="3200" b="1" dirty="0" smtClean="0">
                <a:solidFill>
                  <a:srgbClr val="FF0000"/>
                </a:solidFill>
              </a:rPr>
              <a:t>the PRIMA-PI score</a:t>
            </a:r>
            <a:r>
              <a:rPr lang="en-US" sz="3200" b="1" dirty="0" smtClean="0"/>
              <a:t>) that can be calculated using the serum beta-2 </a:t>
            </a:r>
            <a:r>
              <a:rPr lang="en-US" sz="3200" b="1" dirty="0" err="1" smtClean="0"/>
              <a:t>microglobulin</a:t>
            </a:r>
            <a:r>
              <a:rPr lang="en-US" sz="3200" b="1" dirty="0" smtClean="0"/>
              <a:t> level and an assessment of bone marrow involvement</a:t>
            </a:r>
            <a:endParaRPr lang="en-US" sz="3200" b="1" dirty="0"/>
          </a:p>
        </p:txBody>
      </p:sp>
      <p:sp>
        <p:nvSpPr>
          <p:cNvPr id="4" name="Rectangle 3"/>
          <p:cNvSpPr/>
          <p:nvPr/>
        </p:nvSpPr>
        <p:spPr>
          <a:xfrm>
            <a:off x="762000" y="5181600"/>
            <a:ext cx="1742785" cy="584775"/>
          </a:xfrm>
          <a:prstGeom prst="rect">
            <a:avLst/>
          </a:prstGeom>
        </p:spPr>
        <p:txBody>
          <a:bodyPr wrap="none">
            <a:spAutoFit/>
          </a:bodyPr>
          <a:lstStyle/>
          <a:p>
            <a:r>
              <a:rPr lang="en-US" sz="3200" b="1" dirty="0" smtClean="0">
                <a:solidFill>
                  <a:srgbClr val="FF0000"/>
                </a:solidFill>
              </a:rPr>
              <a:t>m7-FLIPI </a:t>
            </a:r>
            <a:endParaRPr lang="en-US" sz="3200" b="1" dirty="0">
              <a:solidFill>
                <a:srgbClr val="FF0000"/>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139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0"/>
            <a:ext cx="3374257" cy="584775"/>
          </a:xfrm>
          <a:prstGeom prst="rect">
            <a:avLst/>
          </a:prstGeom>
        </p:spPr>
        <p:txBody>
          <a:bodyPr wrap="none">
            <a:spAutoFit/>
          </a:bodyPr>
          <a:lstStyle/>
          <a:p>
            <a:r>
              <a:rPr lang="en-US" sz="3200" b="1" dirty="0" smtClean="0">
                <a:solidFill>
                  <a:srgbClr val="FF0000"/>
                </a:solidFill>
              </a:rPr>
              <a:t>Microenvironment</a:t>
            </a:r>
            <a:endParaRPr lang="en-US" sz="3200" b="1" dirty="0">
              <a:solidFill>
                <a:srgbClr val="FF0000"/>
              </a:solidFill>
            </a:endParaRPr>
          </a:p>
        </p:txBody>
      </p:sp>
      <p:sp>
        <p:nvSpPr>
          <p:cNvPr id="3" name="Rectangle 2"/>
          <p:cNvSpPr/>
          <p:nvPr/>
        </p:nvSpPr>
        <p:spPr>
          <a:xfrm>
            <a:off x="533400" y="1524000"/>
            <a:ext cx="7848600" cy="4524315"/>
          </a:xfrm>
          <a:prstGeom prst="rect">
            <a:avLst/>
          </a:prstGeom>
        </p:spPr>
        <p:txBody>
          <a:bodyPr wrap="square">
            <a:spAutoFit/>
          </a:bodyPr>
          <a:lstStyle/>
          <a:p>
            <a:r>
              <a:rPr lang="en-US" sz="3200" b="1" dirty="0" smtClean="0"/>
              <a:t>Studies point to the possibility that variation in the host immune response to cancer cells in the local microenvironment influences prognosis in a number of malignancies, including FL. These associations suggest that "</a:t>
            </a:r>
            <a:r>
              <a:rPr lang="en-US" sz="3200" b="1" dirty="0" smtClean="0">
                <a:solidFill>
                  <a:srgbClr val="FF0000"/>
                </a:solidFill>
              </a:rPr>
              <a:t>crosstalk" </a:t>
            </a:r>
            <a:r>
              <a:rPr lang="en-US" sz="3200" b="1" dirty="0" smtClean="0"/>
              <a:t>between the neoplastic B cells and benign immune cells in the microenvironment has a strong bearing on the pathobiology of FL</a:t>
            </a:r>
            <a:endParaRPr lang="en-US" sz="32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482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1430" y="228600"/>
            <a:ext cx="2901435" cy="707886"/>
          </a:xfrm>
          <a:prstGeom prst="rect">
            <a:avLst/>
          </a:prstGeom>
        </p:spPr>
        <p:txBody>
          <a:bodyPr wrap="none">
            <a:spAutoFit/>
          </a:bodyPr>
          <a:lstStyle/>
          <a:p>
            <a:r>
              <a:rPr lang="en-US" sz="4000" b="1" dirty="0" err="1" smtClean="0">
                <a:solidFill>
                  <a:srgbClr val="FF0000"/>
                </a:solidFill>
              </a:rPr>
              <a:t>Cytogenetics</a:t>
            </a:r>
            <a:endParaRPr lang="en-US" sz="4000" b="1" dirty="0">
              <a:solidFill>
                <a:srgbClr val="FF0000"/>
              </a:solidFill>
            </a:endParaRPr>
          </a:p>
        </p:txBody>
      </p:sp>
      <p:sp>
        <p:nvSpPr>
          <p:cNvPr id="4" name="Rectangle 3"/>
          <p:cNvSpPr/>
          <p:nvPr/>
        </p:nvSpPr>
        <p:spPr>
          <a:xfrm>
            <a:off x="685800" y="965775"/>
            <a:ext cx="7128753" cy="5509200"/>
          </a:xfrm>
          <a:prstGeom prst="rect">
            <a:avLst/>
          </a:prstGeom>
          <a:solidFill>
            <a:srgbClr val="FFC000"/>
          </a:solidFill>
        </p:spPr>
        <p:txBody>
          <a:bodyPr wrap="square">
            <a:spAutoFit/>
          </a:bodyPr>
          <a:lstStyle/>
          <a:p>
            <a:r>
              <a:rPr lang="en-US" sz="3200" b="1" dirty="0" smtClean="0"/>
              <a:t>t(14;18)</a:t>
            </a:r>
          </a:p>
          <a:p>
            <a:r>
              <a:rPr lang="en-US" sz="3200" b="1" dirty="0" smtClean="0"/>
              <a:t>t(2;18)</a:t>
            </a:r>
          </a:p>
          <a:p>
            <a:r>
              <a:rPr lang="en-US" sz="3200" b="1" dirty="0" smtClean="0"/>
              <a:t>t(18;22)</a:t>
            </a:r>
          </a:p>
          <a:p>
            <a:r>
              <a:rPr lang="en-US" sz="3200" b="1" dirty="0" smtClean="0"/>
              <a:t>The t(14;18) translocation is not specific for FL, as it is also found in up to 30 percent of diffuse large B cell lymphomas and in a small number of reactive germinal center B cells in many lymph nodes undergoing follicular hyperplasia</a:t>
            </a:r>
          </a:p>
          <a:p>
            <a:endParaRPr lang="en-US" sz="3200" b="1"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582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913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17" y="381001"/>
            <a:ext cx="815384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026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0636"/>
            <a:ext cx="7238999" cy="656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521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5" y="1752600"/>
            <a:ext cx="8919469"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828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10" y="762000"/>
            <a:ext cx="841859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18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17857"/>
            <a:ext cx="8382000" cy="5509200"/>
          </a:xfrm>
          <a:prstGeom prst="rect">
            <a:avLst/>
          </a:prstGeom>
        </p:spPr>
        <p:txBody>
          <a:bodyPr wrap="square">
            <a:spAutoFit/>
          </a:bodyPr>
          <a:lstStyle/>
          <a:p>
            <a:r>
              <a:rPr lang="en-US" sz="3200" b="1" dirty="0"/>
              <a:t>We follow asymptomatic patients in clinic every three months for the </a:t>
            </a:r>
            <a:r>
              <a:rPr lang="en-US" sz="3200" b="1" dirty="0" smtClean="0"/>
              <a:t>first </a:t>
            </a:r>
            <a:r>
              <a:rPr lang="en-US" sz="3200" b="1" dirty="0"/>
              <a:t>year and then every three to six months thereafter until progressive disease is noted. </a:t>
            </a:r>
            <a:endParaRPr lang="en-US" sz="3200" b="1" dirty="0" smtClean="0"/>
          </a:p>
          <a:p>
            <a:r>
              <a:rPr lang="en-US" sz="3200" b="1" dirty="0" smtClean="0"/>
              <a:t>Several </a:t>
            </a:r>
            <a:r>
              <a:rPr lang="en-US" sz="3200" b="1" dirty="0"/>
              <a:t>randomized trials </a:t>
            </a:r>
            <a:r>
              <a:rPr lang="en-US" sz="3200" b="1" dirty="0">
                <a:solidFill>
                  <a:srgbClr val="FF0000"/>
                </a:solidFill>
              </a:rPr>
              <a:t>comparing chemotherapy regimens</a:t>
            </a:r>
            <a:r>
              <a:rPr lang="en-US" sz="3200" b="1" dirty="0"/>
              <a:t> of </a:t>
            </a:r>
            <a:r>
              <a:rPr lang="en-US" sz="3200" b="1" dirty="0" smtClean="0"/>
              <a:t>different </a:t>
            </a:r>
            <a:r>
              <a:rPr lang="en-US" sz="3200" b="1" dirty="0"/>
              <a:t>intensities </a:t>
            </a:r>
            <a:r>
              <a:rPr lang="en-US" sz="3200" b="1" dirty="0">
                <a:solidFill>
                  <a:srgbClr val="FF0000"/>
                </a:solidFill>
              </a:rPr>
              <a:t>with a watch-and-wait </a:t>
            </a:r>
            <a:r>
              <a:rPr lang="en-US" sz="3200" b="1" dirty="0"/>
              <a:t>strategy followed by chemotherapy at the time of progression </a:t>
            </a:r>
            <a:r>
              <a:rPr lang="en-US" sz="3200" b="1" dirty="0">
                <a:solidFill>
                  <a:srgbClr val="FF0000"/>
                </a:solidFill>
              </a:rPr>
              <a:t>support </a:t>
            </a:r>
            <a:r>
              <a:rPr lang="en-US" sz="3200" b="1" dirty="0"/>
              <a:t>the use of an initial period of </a:t>
            </a:r>
            <a:r>
              <a:rPr lang="en-US" sz="3200" b="1" dirty="0">
                <a:solidFill>
                  <a:srgbClr val="FF0000"/>
                </a:solidFill>
              </a:rPr>
              <a:t>observation for asymptomatic </a:t>
            </a:r>
            <a:r>
              <a:rPr lang="en-US" sz="3200" b="1" dirty="0"/>
              <a:t>patients with low volume disease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15" y="304800"/>
            <a:ext cx="6019800" cy="76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782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620000" cy="6001643"/>
          </a:xfrm>
          <a:prstGeom prst="rect">
            <a:avLst/>
          </a:prstGeom>
        </p:spPr>
        <p:txBody>
          <a:bodyPr wrap="square">
            <a:spAutoFit/>
          </a:bodyPr>
          <a:lstStyle/>
          <a:p>
            <a:r>
              <a:rPr lang="en-US" sz="3200" b="1" dirty="0">
                <a:solidFill>
                  <a:srgbClr val="FF0000"/>
                </a:solidFill>
              </a:rPr>
              <a:t>This approach does not jeopardize survival</a:t>
            </a:r>
            <a:r>
              <a:rPr lang="en-US" sz="3200" b="1" dirty="0"/>
              <a:t>, and a prolonged treatment-free period may decrease the potential for drug resistance by avoiding exposure of the tumor to chemotherapy. In contrast, a large international randomized trial </a:t>
            </a:r>
            <a:r>
              <a:rPr lang="en-US" sz="3200" b="1" dirty="0">
                <a:solidFill>
                  <a:srgbClr val="FF0000"/>
                </a:solidFill>
              </a:rPr>
              <a:t>comparing watchful waiting versus initial treatment with rituximab </a:t>
            </a:r>
            <a:r>
              <a:rPr lang="en-US" sz="3200" b="1" dirty="0"/>
              <a:t>suggested that </a:t>
            </a:r>
            <a:r>
              <a:rPr lang="en-US" sz="3200" b="1" dirty="0">
                <a:solidFill>
                  <a:srgbClr val="FF0000"/>
                </a:solidFill>
              </a:rPr>
              <a:t>initial treatment with rituximab may improve quality of life</a:t>
            </a:r>
            <a:r>
              <a:rPr lang="en-US" sz="3200" b="1" dirty="0"/>
              <a:t> (</a:t>
            </a:r>
            <a:r>
              <a:rPr lang="en-US" sz="3200" b="1" dirty="0" err="1"/>
              <a:t>ie</a:t>
            </a:r>
            <a:r>
              <a:rPr lang="en-US" sz="3200" b="1" dirty="0"/>
              <a:t>, decrease anxiety) and postpone cytotoxic chemotherapy without impacting OS </a:t>
            </a:r>
            <a:r>
              <a:rPr lang="en-US" sz="3200" b="1" dirty="0" smtClean="0"/>
              <a:t>.</a:t>
            </a:r>
            <a:endParaRPr lang="en-US" sz="3200" b="1" dirty="0"/>
          </a:p>
        </p:txBody>
      </p:sp>
    </p:spTree>
    <p:extLst>
      <p:ext uri="{BB962C8B-B14F-4D97-AF65-F5344CB8AC3E}">
        <p14:creationId xmlns:p14="http://schemas.microsoft.com/office/powerpoint/2010/main" val="403793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3143631"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2057400"/>
            <a:ext cx="7924800" cy="2554545"/>
          </a:xfrm>
          <a:prstGeom prst="rect">
            <a:avLst/>
          </a:prstGeom>
        </p:spPr>
        <p:txBody>
          <a:bodyPr wrap="square">
            <a:spAutoFit/>
          </a:bodyPr>
          <a:lstStyle/>
          <a:p>
            <a:r>
              <a:rPr lang="en-US" sz="3200" b="1" dirty="0" smtClean="0"/>
              <a:t>stage I–II. In the small proportion of patients with limited non-bulky stages I–II, radiotherapy (involved field, 24 </a:t>
            </a:r>
            <a:r>
              <a:rPr lang="en-US" sz="3200" b="1" dirty="0" err="1" smtClean="0"/>
              <a:t>Gy</a:t>
            </a:r>
            <a:r>
              <a:rPr lang="en-US" sz="3200" b="1" dirty="0" smtClean="0"/>
              <a:t>) is the preferred treatment with a potentially curative potential</a:t>
            </a:r>
            <a:endParaRPr lang="en-US" sz="3200" b="1"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959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0"/>
            <a:ext cx="7467600" cy="3046988"/>
          </a:xfrm>
          <a:prstGeom prst="rect">
            <a:avLst/>
          </a:prstGeom>
        </p:spPr>
        <p:txBody>
          <a:bodyPr wrap="square">
            <a:spAutoFit/>
          </a:bodyPr>
          <a:lstStyle/>
          <a:p>
            <a:r>
              <a:rPr lang="en-US" sz="3200" b="1" dirty="0" smtClean="0"/>
              <a:t>In stage I–II patients with large </a:t>
            </a:r>
            <a:r>
              <a:rPr lang="en-US" sz="3200" b="1" dirty="0" err="1" smtClean="0"/>
              <a:t>tumour</a:t>
            </a:r>
            <a:r>
              <a:rPr lang="en-US" sz="3200" b="1" dirty="0" smtClean="0"/>
              <a:t> burden, adverse clinical or biological prognostic features or when local radiotherapy is not applicable (e.g. lung, liver), systemic therapy as indicated for advanced stages should be applied </a:t>
            </a:r>
            <a:endParaRPr lang="en-US" sz="3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3143631"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89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457200"/>
            <a:ext cx="285538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181100"/>
            <a:ext cx="7391401" cy="5016758"/>
          </a:xfrm>
          <a:prstGeom prst="rect">
            <a:avLst/>
          </a:prstGeom>
        </p:spPr>
        <p:txBody>
          <a:bodyPr wrap="square">
            <a:spAutoFit/>
          </a:bodyPr>
          <a:lstStyle/>
          <a:p>
            <a:r>
              <a:rPr lang="en-US" sz="3200" b="1" dirty="0"/>
              <a:t>N</a:t>
            </a:r>
            <a:r>
              <a:rPr lang="en-US" sz="3200" b="1" dirty="0" smtClean="0"/>
              <a:t>atural course of the disease is </a:t>
            </a:r>
            <a:r>
              <a:rPr lang="en-US" sz="3200" b="1" dirty="0" err="1" smtClean="0"/>
              <a:t>characterised</a:t>
            </a:r>
            <a:r>
              <a:rPr lang="en-US" sz="3200" b="1" dirty="0" smtClean="0"/>
              <a:t> by </a:t>
            </a:r>
            <a:r>
              <a:rPr lang="en-US" sz="3200" b="1" dirty="0" smtClean="0">
                <a:solidFill>
                  <a:srgbClr val="FF0000"/>
                </a:solidFill>
              </a:rPr>
              <a:t>spontaneous regressions in 10%–20% of cases </a:t>
            </a:r>
            <a:r>
              <a:rPr lang="en-US" sz="3200" b="1" dirty="0" smtClean="0"/>
              <a:t>and varies significantly from case to case, therapy should be initiated only upon the occurrence of symptoms, including B symptoms, </a:t>
            </a:r>
            <a:r>
              <a:rPr lang="en-US" sz="3200" b="1" dirty="0" err="1" smtClean="0"/>
              <a:t>haematopoietic</a:t>
            </a:r>
            <a:r>
              <a:rPr lang="en-US" sz="3200" b="1" dirty="0" smtClean="0"/>
              <a:t> impairment, bulky disease, vital organ compression, ascites, pleural effusion or rapid lymphoma progression .</a:t>
            </a:r>
            <a:endParaRPr lang="en-US" sz="3200" b="1"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992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09600"/>
            <a:ext cx="7848600" cy="4031873"/>
          </a:xfrm>
          <a:prstGeom prst="rect">
            <a:avLst/>
          </a:prstGeom>
          <a:ln>
            <a:solidFill>
              <a:srgbClr val="FF0000"/>
            </a:solidFill>
          </a:ln>
        </p:spPr>
        <p:txBody>
          <a:bodyPr wrap="square">
            <a:spAutoFit/>
          </a:bodyPr>
          <a:lstStyle/>
          <a:p>
            <a:r>
              <a:rPr lang="en-US" sz="3200" b="1" dirty="0"/>
              <a:t>T</a:t>
            </a:r>
            <a:r>
              <a:rPr lang="en-US" sz="3200" b="1" dirty="0" smtClean="0"/>
              <a:t>rials before the rituximab era, </a:t>
            </a:r>
            <a:r>
              <a:rPr lang="en-US" sz="3200" b="1" dirty="0" smtClean="0">
                <a:solidFill>
                  <a:srgbClr val="FF0000"/>
                </a:solidFill>
              </a:rPr>
              <a:t>an early initiation of therapy in asymptomatic patients did not result in any improvement </a:t>
            </a:r>
            <a:r>
              <a:rPr lang="en-US" sz="3200" b="1" dirty="0" smtClean="0"/>
              <a:t>of disease-specific survival or overall survival </a:t>
            </a:r>
            <a:r>
              <a:rPr lang="en-US" sz="3200" b="1" dirty="0" smtClean="0">
                <a:solidFill>
                  <a:srgbClr val="FF0000"/>
                </a:solidFill>
              </a:rPr>
              <a:t>(OS)</a:t>
            </a:r>
          </a:p>
          <a:p>
            <a:r>
              <a:rPr lang="en-US" sz="3200" b="1" dirty="0" smtClean="0"/>
              <a:t>In a more recent study, early initiation of rituximab resulted in improved PFS (80% versus 48%). </a:t>
            </a:r>
            <a:endParaRPr lang="en-US" sz="32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605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7162800" cy="6555641"/>
          </a:xfrm>
          <a:prstGeom prst="rect">
            <a:avLst/>
          </a:prstGeom>
        </p:spPr>
        <p:txBody>
          <a:bodyPr wrap="square">
            <a:spAutoFit/>
          </a:bodyPr>
          <a:lstStyle/>
          <a:p>
            <a:r>
              <a:rPr lang="en-US" sz="3600" b="1" dirty="0" smtClean="0">
                <a:solidFill>
                  <a:srgbClr val="00B050"/>
                </a:solidFill>
              </a:rPr>
              <a:t>Follicular lymphoma </a:t>
            </a:r>
            <a:r>
              <a:rPr lang="en-US" sz="3200" b="1" dirty="0" smtClean="0"/>
              <a:t>(FL) is the </a:t>
            </a:r>
            <a:r>
              <a:rPr lang="en-US" sz="3200" b="1" dirty="0" smtClean="0">
                <a:solidFill>
                  <a:srgbClr val="FF0000"/>
                </a:solidFill>
              </a:rPr>
              <a:t>second most common</a:t>
            </a:r>
            <a:r>
              <a:rPr lang="en-US" sz="3200" b="1" dirty="0" smtClean="0"/>
              <a:t> subtype of non-Hodgkin lymphoma. </a:t>
            </a:r>
          </a:p>
          <a:p>
            <a:r>
              <a:rPr lang="en-US" sz="3600" b="1" dirty="0" smtClean="0"/>
              <a:t>F</a:t>
            </a:r>
            <a:r>
              <a:rPr lang="en-US" sz="3200" b="1" dirty="0" smtClean="0"/>
              <a:t>ollicular lymphoma is a heterogeneous </a:t>
            </a:r>
            <a:r>
              <a:rPr lang="en-US" sz="3200" b="1" dirty="0" err="1" smtClean="0"/>
              <a:t>clinicopathologic</a:t>
            </a:r>
            <a:r>
              <a:rPr lang="en-US" sz="3200" b="1" dirty="0" smtClean="0"/>
              <a:t> entity that includes tumors </a:t>
            </a:r>
            <a:r>
              <a:rPr lang="en-US" sz="3200" b="1" dirty="0" smtClean="0">
                <a:solidFill>
                  <a:srgbClr val="FF0000"/>
                </a:solidFill>
              </a:rPr>
              <a:t>derived from germinal center B cells</a:t>
            </a:r>
            <a:r>
              <a:rPr lang="en-US" sz="2800" dirty="0" smtClean="0"/>
              <a:t>, </a:t>
            </a:r>
            <a:endParaRPr lang="en-US" sz="2800" b="1" dirty="0"/>
          </a:p>
          <a:p>
            <a:r>
              <a:rPr lang="en-US" sz="3200" b="1" dirty="0" smtClean="0"/>
              <a:t>The molecular pathogenesis of FL is a complex, multistep process needed for malignant transformation.</a:t>
            </a:r>
          </a:p>
          <a:p>
            <a:endParaRPr lang="en-US" sz="3200" b="1" dirty="0" smtClean="0"/>
          </a:p>
          <a:p>
            <a:endParaRPr lang="en-US" sz="3200" b="1" dirty="0" smtClean="0"/>
          </a:p>
          <a:p>
            <a:endParaRPr lang="en-US" sz="3200" b="1"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40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85800"/>
            <a:ext cx="7086600" cy="2554545"/>
          </a:xfrm>
          <a:prstGeom prst="rect">
            <a:avLst/>
          </a:prstGeom>
          <a:ln w="38100">
            <a:solidFill>
              <a:srgbClr val="7030A0"/>
            </a:solidFill>
          </a:ln>
        </p:spPr>
        <p:txBody>
          <a:bodyPr wrap="square">
            <a:spAutoFit/>
          </a:bodyPr>
          <a:lstStyle/>
          <a:p>
            <a:r>
              <a:rPr lang="en-US" sz="3200" b="1" dirty="0" smtClean="0"/>
              <a:t>Four prospective first-line trials, two salvage trials and a systematic meta-analysis confirmed an </a:t>
            </a:r>
            <a:r>
              <a:rPr lang="en-US" sz="3200" b="1" dirty="0" smtClean="0">
                <a:solidFill>
                  <a:srgbClr val="FF0000"/>
                </a:solidFill>
              </a:rPr>
              <a:t>improved</a:t>
            </a:r>
            <a:r>
              <a:rPr lang="en-US" sz="3200" b="1" dirty="0" smtClean="0"/>
              <a:t> overall response, </a:t>
            </a:r>
            <a:r>
              <a:rPr lang="en-US" sz="3200" b="1" dirty="0" smtClean="0">
                <a:solidFill>
                  <a:srgbClr val="FF0000"/>
                </a:solidFill>
              </a:rPr>
              <a:t>PFS </a:t>
            </a:r>
            <a:r>
              <a:rPr lang="en-US" sz="3200" b="1" dirty="0" smtClean="0"/>
              <a:t>and </a:t>
            </a:r>
            <a:r>
              <a:rPr lang="en-US" sz="3200" b="1" dirty="0" smtClean="0">
                <a:solidFill>
                  <a:srgbClr val="FF0000"/>
                </a:solidFill>
              </a:rPr>
              <a:t>OS</a:t>
            </a:r>
            <a:r>
              <a:rPr lang="en-US" sz="3200" b="1" dirty="0" smtClean="0"/>
              <a:t> </a:t>
            </a:r>
            <a:r>
              <a:rPr lang="en-US" sz="3200" b="1" dirty="0" smtClean="0">
                <a:solidFill>
                  <a:srgbClr val="FF0000"/>
                </a:solidFill>
              </a:rPr>
              <a:t>if rituximab </a:t>
            </a:r>
            <a:r>
              <a:rPr lang="en-US" sz="3200" b="1" dirty="0" smtClean="0"/>
              <a:t>was </a:t>
            </a:r>
            <a:r>
              <a:rPr lang="en-US" sz="3200" b="1" dirty="0" smtClean="0">
                <a:solidFill>
                  <a:srgbClr val="FF0000"/>
                </a:solidFill>
              </a:rPr>
              <a:t>added </a:t>
            </a:r>
            <a:r>
              <a:rPr lang="en-US" sz="3200" b="1" dirty="0" smtClean="0"/>
              <a:t>to chemotherapy. </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256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6645137" cy="615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808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5122"/>
            <a:ext cx="638639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7719" y="2362200"/>
            <a:ext cx="7976682" cy="2831544"/>
          </a:xfrm>
          <a:prstGeom prst="rect">
            <a:avLst/>
          </a:prstGeom>
          <a:ln>
            <a:solidFill>
              <a:srgbClr val="7030A0"/>
            </a:solidFill>
          </a:ln>
        </p:spPr>
        <p:txBody>
          <a:bodyPr wrap="square">
            <a:spAutoFit/>
          </a:bodyPr>
          <a:lstStyle/>
          <a:p>
            <a:r>
              <a:rPr lang="en-US" sz="3200" b="1" dirty="0" smtClean="0">
                <a:solidFill>
                  <a:srgbClr val="FF0000"/>
                </a:solidFill>
              </a:rPr>
              <a:t>Rituximab maintenance </a:t>
            </a:r>
            <a:r>
              <a:rPr lang="en-US" sz="3200" b="1" dirty="0" smtClean="0"/>
              <a:t>for 2 years </a:t>
            </a:r>
            <a:r>
              <a:rPr lang="en-US" sz="3200" b="1" dirty="0" smtClean="0">
                <a:solidFill>
                  <a:srgbClr val="FF0000"/>
                </a:solidFill>
              </a:rPr>
              <a:t>improves PFS </a:t>
            </a:r>
            <a:r>
              <a:rPr lang="en-US" sz="3200" b="1" dirty="0" smtClean="0"/>
              <a:t>(59% versus 43% after 6 years, P &lt; 0.0001</a:t>
            </a:r>
            <a:r>
              <a:rPr lang="en-US" sz="3200" b="1" dirty="0" smtClean="0"/>
              <a:t>.</a:t>
            </a:r>
          </a:p>
          <a:p>
            <a:r>
              <a:rPr lang="en-US" sz="3200" b="1" dirty="0"/>
              <a:t>Maintenance therapy prolongs PFS; there is no OS </a:t>
            </a:r>
            <a:r>
              <a:rPr lang="en-US" sz="3200" b="1" dirty="0" smtClean="0"/>
              <a:t>benefit </a:t>
            </a:r>
            <a:r>
              <a:rPr lang="en-US" sz="3200" b="1" dirty="0"/>
              <a:t>and no change in transformation rate. </a:t>
            </a:r>
            <a:endParaRPr lang="en-US" sz="3200" b="1" dirty="0"/>
          </a:p>
          <a:p>
            <a:endParaRPr lang="en-US" dirty="0" smtClean="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525780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653155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20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7620000" cy="3046988"/>
          </a:xfrm>
          <a:prstGeom prst="rect">
            <a:avLst/>
          </a:prstGeom>
        </p:spPr>
        <p:txBody>
          <a:bodyPr wrap="square">
            <a:spAutoFit/>
          </a:bodyPr>
          <a:lstStyle/>
          <a:p>
            <a:r>
              <a:rPr lang="en-US" sz="3200" b="1" dirty="0"/>
              <a:t>whereas a shorter maintenance period results in inferior benefit.</a:t>
            </a:r>
          </a:p>
          <a:p>
            <a:r>
              <a:rPr lang="en-US" sz="3200" b="1" dirty="0" err="1">
                <a:solidFill>
                  <a:srgbClr val="FF0000"/>
                </a:solidFill>
              </a:rPr>
              <a:t>Radioimmunotherapy</a:t>
            </a:r>
            <a:r>
              <a:rPr lang="en-US" sz="3200" b="1" dirty="0">
                <a:solidFill>
                  <a:srgbClr val="FF0000"/>
                </a:solidFill>
              </a:rPr>
              <a:t> consolidation </a:t>
            </a:r>
            <a:r>
              <a:rPr lang="en-US" sz="3200" b="1" dirty="0"/>
              <a:t>also </a:t>
            </a:r>
            <a:r>
              <a:rPr lang="en-US" sz="3200" b="1" dirty="0">
                <a:solidFill>
                  <a:srgbClr val="FF0000"/>
                </a:solidFill>
              </a:rPr>
              <a:t>prolongs PFS </a:t>
            </a:r>
            <a:r>
              <a:rPr lang="en-US" sz="3200" b="1" dirty="0"/>
              <a:t>after chemotherapy, but its benefit seems to be inferior in comparison with rituximab maintenance for 2 years </a:t>
            </a:r>
            <a:endParaRPr lang="en-US" sz="3200"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525780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59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00" y="1524000"/>
            <a:ext cx="869620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892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772400" cy="4216539"/>
          </a:xfrm>
          <a:prstGeom prst="rect">
            <a:avLst/>
          </a:prstGeom>
        </p:spPr>
        <p:txBody>
          <a:bodyPr wrap="square">
            <a:spAutoFit/>
          </a:bodyPr>
          <a:lstStyle/>
          <a:p>
            <a:r>
              <a:rPr lang="en-US" sz="3200" b="1" dirty="0" err="1" smtClean="0"/>
              <a:t>Myeloablative</a:t>
            </a:r>
            <a:r>
              <a:rPr lang="en-US" sz="3200" b="1" dirty="0" smtClean="0"/>
              <a:t> consolidation followed by autologous stem cell transplantation </a:t>
            </a:r>
            <a:r>
              <a:rPr lang="en-US" sz="3200" b="1" dirty="0" smtClean="0">
                <a:solidFill>
                  <a:srgbClr val="FF0000"/>
                </a:solidFill>
              </a:rPr>
              <a:t>(ASCT</a:t>
            </a:r>
            <a:r>
              <a:rPr lang="en-US" sz="3200" b="1" dirty="0" smtClean="0"/>
              <a:t>) </a:t>
            </a:r>
            <a:r>
              <a:rPr lang="en-US" sz="3200" b="1" dirty="0" smtClean="0">
                <a:solidFill>
                  <a:srgbClr val="FF0000"/>
                </a:solidFill>
              </a:rPr>
              <a:t>prolongs PFS after chemotherapy</a:t>
            </a:r>
            <a:r>
              <a:rPr lang="en-US" sz="3200" b="1" dirty="0" smtClean="0"/>
              <a:t>,(in first line therapy) but its benefit after a rituximab-containing induction is minor and </a:t>
            </a:r>
            <a:r>
              <a:rPr lang="en-US" sz="4400" b="1" dirty="0" smtClean="0">
                <a:solidFill>
                  <a:srgbClr val="FF0000"/>
                </a:solidFill>
              </a:rPr>
              <a:t>no OS </a:t>
            </a:r>
            <a:r>
              <a:rPr lang="en-US" sz="3200" b="1" dirty="0" smtClean="0"/>
              <a:t>has been observed . Therefore, such an approach is not recommended in first-line therapy of responding patients .</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169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239000" cy="663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231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21801"/>
            <a:ext cx="7010400" cy="58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40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72" y="268752"/>
            <a:ext cx="7324928" cy="632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336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848600" cy="2554545"/>
          </a:xfrm>
          <a:prstGeom prst="rect">
            <a:avLst/>
          </a:prstGeom>
        </p:spPr>
        <p:txBody>
          <a:bodyPr wrap="square">
            <a:spAutoFit/>
          </a:bodyPr>
          <a:lstStyle/>
          <a:p>
            <a:r>
              <a:rPr lang="en-US" sz="3200" b="1" dirty="0"/>
              <a:t>There is a paucity of data regarding the use of BR in patients with the more aggressive histologic grade 3a disease; R-CHOP may be preferred in this setting </a:t>
            </a:r>
            <a:r>
              <a:rPr lang="en-US" sz="3200" b="1" dirty="0" smtClean="0"/>
              <a:t>for patients </a:t>
            </a:r>
            <a:r>
              <a:rPr lang="en-US" sz="3200" b="1" dirty="0"/>
              <a:t>with clinically aggressive disease. </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947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312" y="381000"/>
            <a:ext cx="7924800" cy="5509200"/>
          </a:xfrm>
          <a:prstGeom prst="rect">
            <a:avLst/>
          </a:prstGeom>
        </p:spPr>
        <p:txBody>
          <a:bodyPr wrap="square">
            <a:spAutoFit/>
          </a:bodyPr>
          <a:lstStyle/>
          <a:p>
            <a:r>
              <a:rPr lang="en-US" sz="3200" b="1" dirty="0" smtClean="0"/>
              <a:t>The </a:t>
            </a:r>
            <a:r>
              <a:rPr lang="en-US" sz="3200" b="1" dirty="0" smtClean="0">
                <a:solidFill>
                  <a:srgbClr val="FF0000"/>
                </a:solidFill>
              </a:rPr>
              <a:t>annual incidence </a:t>
            </a:r>
            <a:r>
              <a:rPr lang="en-US" sz="3200" b="1" dirty="0" smtClean="0"/>
              <a:t>of this disease has rapidly increased during recent decades and has risen from 2–3/100 000 during the 1950s to </a:t>
            </a:r>
            <a:r>
              <a:rPr lang="en-US" sz="3200" b="1" dirty="0" smtClean="0">
                <a:solidFill>
                  <a:srgbClr val="FF0000"/>
                </a:solidFill>
              </a:rPr>
              <a:t>5/100 000 recently</a:t>
            </a:r>
            <a:r>
              <a:rPr lang="en-US" sz="3200" b="1" dirty="0" smtClean="0"/>
              <a:t>.</a:t>
            </a:r>
          </a:p>
          <a:p>
            <a:endParaRPr lang="en-US" sz="3200" b="1" dirty="0"/>
          </a:p>
          <a:p>
            <a:r>
              <a:rPr lang="en-US" sz="3200" b="1" dirty="0" smtClean="0"/>
              <a:t>keeping in mind the possible heterogeneity of FL grading can be difficult to appreciate on core biopsies and re-biopsy may be required if the material is not adequate. Fine needle aspirations are inappropriate for a reliable diagnosis.</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565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898" y="2266251"/>
            <a:ext cx="7620000" cy="2554545"/>
          </a:xfrm>
          <a:prstGeom prst="rect">
            <a:avLst/>
          </a:prstGeom>
        </p:spPr>
        <p:txBody>
          <a:bodyPr wrap="square">
            <a:spAutoFit/>
          </a:bodyPr>
          <a:lstStyle/>
          <a:p>
            <a:r>
              <a:rPr lang="en-US" sz="3200" b="1" dirty="0"/>
              <a:t>has been used in combination with </a:t>
            </a:r>
            <a:r>
              <a:rPr lang="en-US" sz="3200" b="1" dirty="0" err="1"/>
              <a:t>bendamustine</a:t>
            </a:r>
            <a:r>
              <a:rPr lang="en-US" sz="3200" b="1" dirty="0"/>
              <a:t>, CHOP, and CVP, followed by </a:t>
            </a:r>
            <a:r>
              <a:rPr lang="en-US" sz="3200" b="1" dirty="0" err="1"/>
              <a:t>obinutuzumab</a:t>
            </a:r>
            <a:r>
              <a:rPr lang="en-US" sz="3200" b="1" dirty="0"/>
              <a:t> maintenance. In one study, this strategy improved PFS, but was associated with increased toxicity and cost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22" y="577174"/>
            <a:ext cx="3440349" cy="67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03" y="1447800"/>
            <a:ext cx="350118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253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6678576"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2176" y="3459114"/>
            <a:ext cx="6705600" cy="1077218"/>
          </a:xfrm>
          <a:prstGeom prst="rect">
            <a:avLst/>
          </a:prstGeom>
        </p:spPr>
        <p:txBody>
          <a:bodyPr wrap="square">
            <a:spAutoFit/>
          </a:bodyPr>
          <a:lstStyle/>
          <a:p>
            <a:r>
              <a:rPr lang="en-US" sz="3200" b="1" dirty="0" smtClean="0"/>
              <a:t>Reserve </a:t>
            </a:r>
            <a:r>
              <a:rPr lang="en-US" sz="3200" b="1" dirty="0"/>
              <a:t>this regimen for patients with relapsed or refractory FL.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7176934"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1447800"/>
            <a:ext cx="73818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114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
            <a:ext cx="530890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1" y="1065354"/>
            <a:ext cx="7924800" cy="5016758"/>
          </a:xfrm>
          <a:prstGeom prst="rect">
            <a:avLst/>
          </a:prstGeom>
          <a:ln w="38100">
            <a:solidFill>
              <a:srgbClr val="7030A0"/>
            </a:solidFill>
          </a:ln>
        </p:spPr>
        <p:txBody>
          <a:bodyPr wrap="square">
            <a:spAutoFit/>
          </a:bodyPr>
          <a:lstStyle/>
          <a:p>
            <a:r>
              <a:rPr lang="en-US" sz="3200" b="1" dirty="0" smtClean="0"/>
              <a:t>At relapse, it is strongly recommended to obtain a new biopsy in order to exclude transformation into an aggressive lymphoma.</a:t>
            </a:r>
          </a:p>
          <a:p>
            <a:r>
              <a:rPr lang="en-US" sz="3200" b="1" dirty="0" smtClean="0"/>
              <a:t>Selection of salvage treatment depends on efficacy of prior regimens. </a:t>
            </a:r>
          </a:p>
          <a:p>
            <a:r>
              <a:rPr lang="en-US" sz="3200" b="1" dirty="0" smtClean="0">
                <a:solidFill>
                  <a:srgbClr val="00B050"/>
                </a:solidFill>
              </a:rPr>
              <a:t>We recognize such patients as having </a:t>
            </a:r>
            <a:r>
              <a:rPr lang="en-US" sz="3200" b="1" dirty="0" smtClean="0">
                <a:solidFill>
                  <a:srgbClr val="FF0000"/>
                </a:solidFill>
              </a:rPr>
              <a:t>early treatment failure</a:t>
            </a:r>
            <a:r>
              <a:rPr lang="en-US" sz="3200" b="1" dirty="0" smtClean="0">
                <a:solidFill>
                  <a:srgbClr val="00B050"/>
                </a:solidFill>
              </a:rPr>
              <a:t> defined as </a:t>
            </a:r>
            <a:r>
              <a:rPr lang="en-US" sz="3200" b="1" dirty="0" smtClean="0">
                <a:solidFill>
                  <a:srgbClr val="FF0000"/>
                </a:solidFill>
              </a:rPr>
              <a:t>progression within 24 months </a:t>
            </a:r>
            <a:r>
              <a:rPr lang="en-US" sz="3200" b="1" dirty="0" smtClean="0">
                <a:solidFill>
                  <a:srgbClr val="00B050"/>
                </a:solidFill>
              </a:rPr>
              <a:t>of </a:t>
            </a:r>
            <a:r>
              <a:rPr lang="en-US" sz="3200" b="1" dirty="0" err="1" smtClean="0">
                <a:solidFill>
                  <a:srgbClr val="00B050"/>
                </a:solidFill>
              </a:rPr>
              <a:t>immunochemotherapy</a:t>
            </a:r>
            <a:r>
              <a:rPr lang="en-US" sz="3200" b="1" dirty="0" smtClean="0">
                <a:solidFill>
                  <a:srgbClr val="00B050"/>
                </a:solidFill>
              </a:rPr>
              <a:t> or within 12 months of single-agent Rituximab.</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796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543800" cy="3539430"/>
          </a:xfrm>
          <a:prstGeom prst="rect">
            <a:avLst/>
          </a:prstGeom>
          <a:ln w="38100">
            <a:solidFill>
              <a:srgbClr val="7030A0"/>
            </a:solidFill>
          </a:ln>
        </p:spPr>
        <p:txBody>
          <a:bodyPr wrap="square">
            <a:spAutoFit/>
          </a:bodyPr>
          <a:lstStyle/>
          <a:p>
            <a:r>
              <a:rPr lang="en-US" sz="3200" b="1" dirty="0" smtClean="0">
                <a:solidFill>
                  <a:srgbClr val="FF0000"/>
                </a:solidFill>
              </a:rPr>
              <a:t>Patients with asymptomatic recurrent FL do not necessarily require immediate treatment</a:t>
            </a:r>
            <a:r>
              <a:rPr lang="en-US" sz="3200" b="1" dirty="0" smtClean="0"/>
              <a:t>, but should be followed closely for the development of symptomatic disease. Patients with symptomatic FL or those with an increase in disease tempo require treatment.</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4700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8044"/>
            <a:ext cx="7543800" cy="663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208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7924800" cy="4524315"/>
          </a:xfrm>
          <a:prstGeom prst="rect">
            <a:avLst/>
          </a:prstGeom>
        </p:spPr>
        <p:txBody>
          <a:bodyPr wrap="square">
            <a:spAutoFit/>
          </a:bodyPr>
          <a:lstStyle/>
          <a:p>
            <a:r>
              <a:rPr lang="en-US" sz="3200" b="1" dirty="0">
                <a:solidFill>
                  <a:srgbClr val="FF0000"/>
                </a:solidFill>
              </a:rPr>
              <a:t>N</a:t>
            </a:r>
            <a:r>
              <a:rPr lang="en-US" sz="3200" b="1" dirty="0" smtClean="0">
                <a:solidFill>
                  <a:srgbClr val="FF0000"/>
                </a:solidFill>
              </a:rPr>
              <a:t>on-cross-resistant scheme should be preferred </a:t>
            </a:r>
            <a:r>
              <a:rPr lang="en-US" sz="3200" b="1" dirty="0" smtClean="0"/>
              <a:t>(e.g. </a:t>
            </a:r>
            <a:r>
              <a:rPr lang="en-US" sz="3200" b="1" dirty="0" err="1" smtClean="0"/>
              <a:t>bendamustine</a:t>
            </a:r>
            <a:r>
              <a:rPr lang="en-US" sz="3200" b="1" dirty="0" smtClean="0"/>
              <a:t> after CHOP or vice versa). Other options, including </a:t>
            </a:r>
            <a:r>
              <a:rPr lang="en-US" sz="3200" b="1" dirty="0" err="1" smtClean="0"/>
              <a:t>fludarabine</a:t>
            </a:r>
            <a:r>
              <a:rPr lang="en-US" sz="3200" b="1" dirty="0" smtClean="0"/>
              <a:t>-based, platinum </a:t>
            </a:r>
            <a:r>
              <a:rPr lang="en-US" sz="3200" b="1" dirty="0" err="1" smtClean="0"/>
              <a:t>saltsbased</a:t>
            </a:r>
            <a:r>
              <a:rPr lang="en-US" sz="3200" b="1" dirty="0" smtClean="0"/>
              <a:t> or alkylating agents-based regimens, could also be useful. </a:t>
            </a:r>
          </a:p>
          <a:p>
            <a:r>
              <a:rPr lang="en-US" sz="3200" b="1" dirty="0" smtClean="0"/>
              <a:t>Rituximab should be added if the previous antibody-containing scheme achieved &gt;6- to 12-month duration of remission .</a:t>
            </a:r>
            <a:endParaRPr lang="en-US" sz="3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733"/>
            <a:ext cx="5486400" cy="11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190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05000"/>
            <a:ext cx="7620000" cy="2554545"/>
          </a:xfrm>
          <a:prstGeom prst="rect">
            <a:avLst/>
          </a:prstGeom>
        </p:spPr>
        <p:txBody>
          <a:bodyPr wrap="square">
            <a:spAutoFit/>
          </a:bodyPr>
          <a:lstStyle/>
          <a:p>
            <a:r>
              <a:rPr lang="en-US" sz="3200" b="1" dirty="0" err="1" smtClean="0"/>
              <a:t>Radioimmunotherapy</a:t>
            </a:r>
            <a:r>
              <a:rPr lang="en-US" sz="3200" b="1" dirty="0" smtClean="0"/>
              <a:t> (90yttrium–</a:t>
            </a:r>
            <a:r>
              <a:rPr lang="en-US" sz="3200" b="1" dirty="0" err="1" smtClean="0"/>
              <a:t>ibritumomab</a:t>
            </a:r>
            <a:r>
              <a:rPr lang="en-US" sz="3200" b="1" dirty="0" smtClean="0"/>
              <a:t>–</a:t>
            </a:r>
            <a:r>
              <a:rPr lang="en-US" sz="3200" b="1" dirty="0" err="1" smtClean="0"/>
              <a:t>tiuxetan</a:t>
            </a:r>
            <a:r>
              <a:rPr lang="en-US" sz="3200" b="1" dirty="0" smtClean="0"/>
              <a:t>) may represent an effective therapeutic approach in elderly patients with comorbidities not appropriate for chemotherapy</a:t>
            </a:r>
            <a:endParaRPr lang="en-US" sz="3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733"/>
            <a:ext cx="5486400" cy="11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284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00200"/>
            <a:ext cx="7620000" cy="3539430"/>
          </a:xfrm>
          <a:prstGeom prst="rect">
            <a:avLst/>
          </a:prstGeom>
        </p:spPr>
        <p:txBody>
          <a:bodyPr wrap="square">
            <a:spAutoFit/>
          </a:bodyPr>
          <a:lstStyle/>
          <a:p>
            <a:r>
              <a:rPr lang="en-US" sz="3200" b="1" dirty="0" smtClean="0"/>
              <a:t>Rituximab maintenance for up to 2 years has a </a:t>
            </a:r>
            <a:r>
              <a:rPr lang="en-US" sz="3200" b="1" dirty="0" err="1" smtClean="0"/>
              <a:t>favourable</a:t>
            </a:r>
            <a:r>
              <a:rPr lang="en-US" sz="3200" b="1" dirty="0" smtClean="0"/>
              <a:t> side-effect profile and, based on a systematic meta-analysis, substantially prolongs PFS and OS in relapsed disease, even after antibody-containing induction in patients who have not received antibody as first-line therapy</a:t>
            </a:r>
            <a:endParaRPr lang="en-US" sz="3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733"/>
            <a:ext cx="5486400" cy="11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789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58409"/>
            <a:ext cx="7772400" cy="3046988"/>
          </a:xfrm>
          <a:prstGeom prst="rect">
            <a:avLst/>
          </a:prstGeom>
        </p:spPr>
        <p:txBody>
          <a:bodyPr wrap="square">
            <a:spAutoFit/>
          </a:bodyPr>
          <a:lstStyle/>
          <a:p>
            <a:r>
              <a:rPr lang="en-US" sz="3200" b="1" dirty="0" smtClean="0"/>
              <a:t>A second-line maintenance treatment has not been investigated in the setting of maintenance use in first line and probably should not be used for those patients who had relapsed during their first maintenance period .</a:t>
            </a:r>
            <a:endParaRPr lang="en-US" sz="3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733"/>
            <a:ext cx="5486400" cy="11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35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733"/>
            <a:ext cx="5486400" cy="11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8133"/>
            <a:ext cx="5486400" cy="11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73868" y="1752600"/>
            <a:ext cx="7279532" cy="4031873"/>
          </a:xfrm>
          <a:prstGeom prst="rect">
            <a:avLst/>
          </a:prstGeom>
        </p:spPr>
        <p:txBody>
          <a:bodyPr wrap="square">
            <a:spAutoFit/>
          </a:bodyPr>
          <a:lstStyle/>
          <a:p>
            <a:r>
              <a:rPr lang="en-US" sz="3200" b="1" dirty="0" smtClean="0">
                <a:solidFill>
                  <a:srgbClr val="FF0000"/>
                </a:solidFill>
              </a:rPr>
              <a:t>High-dose chemotherapy with ASCT prolongs PFS and OS and should be considered</a:t>
            </a:r>
            <a:r>
              <a:rPr lang="en-US" sz="3200" b="1" dirty="0" smtClean="0"/>
              <a:t>, especially in patients who experience short-lived first remissions (less than 2-3 </a:t>
            </a:r>
          </a:p>
          <a:p>
            <a:endParaRPr lang="en-US" sz="3200" b="1" dirty="0" smtClean="0"/>
          </a:p>
          <a:p>
            <a:r>
              <a:rPr lang="en-US" sz="3200" b="1" dirty="0" smtClean="0"/>
              <a:t>Its general role in the rituximab era has to be redefined.</a:t>
            </a:r>
            <a:endParaRPr lang="en-US" sz="3200" b="1"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637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696200" cy="5509200"/>
          </a:xfrm>
          <a:prstGeom prst="rect">
            <a:avLst/>
          </a:prstGeom>
        </p:spPr>
        <p:txBody>
          <a:bodyPr wrap="square">
            <a:spAutoFit/>
          </a:bodyPr>
          <a:lstStyle/>
          <a:p>
            <a:pPr marL="457200" indent="-457200">
              <a:buFont typeface="Arial" pitchFamily="34" charset="0"/>
              <a:buChar char="•"/>
            </a:pPr>
            <a:r>
              <a:rPr lang="en-US" sz="3200" b="1" dirty="0" smtClean="0"/>
              <a:t>The germinal center ancestry of these cells is principally supported by the </a:t>
            </a:r>
            <a:r>
              <a:rPr lang="en-US" sz="3200" b="1" dirty="0" err="1" smtClean="0"/>
              <a:t>identifcation</a:t>
            </a:r>
            <a:r>
              <a:rPr lang="en-US" sz="3200" b="1" dirty="0" smtClean="0"/>
              <a:t> of </a:t>
            </a:r>
            <a:r>
              <a:rPr lang="en-US" sz="3200" b="1" dirty="0" smtClean="0">
                <a:solidFill>
                  <a:srgbClr val="FF0000"/>
                </a:solidFill>
              </a:rPr>
              <a:t>somatic mutations in the variable region of the immunoglobulin genes (</a:t>
            </a:r>
            <a:r>
              <a:rPr lang="en-US" sz="3200" b="1" dirty="0" err="1" smtClean="0">
                <a:solidFill>
                  <a:srgbClr val="FF0000"/>
                </a:solidFill>
              </a:rPr>
              <a:t>IgVH</a:t>
            </a:r>
            <a:r>
              <a:rPr lang="en-US" sz="3200" b="1" dirty="0" smtClean="0">
                <a:solidFill>
                  <a:srgbClr val="FF0000"/>
                </a:solidFill>
              </a:rPr>
              <a:t>)</a:t>
            </a:r>
            <a:r>
              <a:rPr lang="en-US" sz="3200" b="1" dirty="0" smtClean="0"/>
              <a:t>, which serves as a marker of germinal center transit</a:t>
            </a:r>
          </a:p>
          <a:p>
            <a:endParaRPr lang="en-US" sz="3200" dirty="0" smtClean="0"/>
          </a:p>
          <a:p>
            <a:pPr marL="457200" indent="-457200">
              <a:buFont typeface="Arial" pitchFamily="34" charset="0"/>
              <a:buChar char="•"/>
            </a:pPr>
            <a:r>
              <a:rPr lang="en-US" sz="3200" b="1" dirty="0" smtClean="0"/>
              <a:t>The development of the majority of FL tumors in adults is dependent on the </a:t>
            </a:r>
            <a:r>
              <a:rPr lang="en-US" sz="3200" b="1" dirty="0" smtClean="0">
                <a:solidFill>
                  <a:srgbClr val="00B050"/>
                </a:solidFill>
              </a:rPr>
              <a:t>overexpression (BCL-2) </a:t>
            </a:r>
            <a:r>
              <a:rPr lang="en-US" sz="3200" b="1" dirty="0" smtClean="0"/>
              <a:t>located on chromosome band 18q21. </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700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110" y="304800"/>
            <a:ext cx="7733489" cy="5509200"/>
          </a:xfrm>
          <a:prstGeom prst="rect">
            <a:avLst/>
          </a:prstGeom>
          <a:ln w="57150">
            <a:solidFill>
              <a:srgbClr val="7030A0"/>
            </a:solidFill>
            <a:prstDash val="dash"/>
          </a:ln>
        </p:spPr>
        <p:txBody>
          <a:bodyPr wrap="square">
            <a:spAutoFit/>
          </a:bodyPr>
          <a:lstStyle/>
          <a:p>
            <a:r>
              <a:rPr lang="en-US" sz="3200" b="1" dirty="0" smtClean="0"/>
              <a:t>The PI3K inhibitor</a:t>
            </a:r>
            <a:r>
              <a:rPr lang="en-US" sz="3200" b="1" dirty="0" smtClean="0">
                <a:solidFill>
                  <a:srgbClr val="FF0000"/>
                </a:solidFill>
              </a:rPr>
              <a:t> </a:t>
            </a:r>
            <a:r>
              <a:rPr lang="en-US" sz="3200" b="1" dirty="0" err="1" smtClean="0">
                <a:solidFill>
                  <a:srgbClr val="FF0000"/>
                </a:solidFill>
              </a:rPr>
              <a:t>idelalisib</a:t>
            </a:r>
            <a:r>
              <a:rPr lang="en-US" sz="3200" b="1" dirty="0" smtClean="0">
                <a:solidFill>
                  <a:srgbClr val="FF0000"/>
                </a:solidFill>
              </a:rPr>
              <a:t> </a:t>
            </a:r>
            <a:r>
              <a:rPr lang="en-US" sz="3200" b="1" dirty="0" smtClean="0"/>
              <a:t>has been registered in double-refractory FL, based on a phase II study.</a:t>
            </a:r>
          </a:p>
          <a:p>
            <a:endParaRPr lang="en-US" sz="3200" b="1" dirty="0"/>
          </a:p>
          <a:p>
            <a:r>
              <a:rPr lang="en-US" sz="3200" b="1" dirty="0" smtClean="0"/>
              <a:t>In selected younger patients with </a:t>
            </a:r>
            <a:r>
              <a:rPr lang="en-US" sz="3200" b="1" dirty="0" smtClean="0">
                <a:solidFill>
                  <a:srgbClr val="FF0000"/>
                </a:solidFill>
              </a:rPr>
              <a:t>later relapses of high-risk profile or relapse after ASCT</a:t>
            </a:r>
            <a:r>
              <a:rPr lang="en-US" sz="3200" b="1" dirty="0" smtClean="0"/>
              <a:t>, a potentially curative </a:t>
            </a:r>
            <a:r>
              <a:rPr lang="en-US" sz="3200" b="1" dirty="0" smtClean="0">
                <a:solidFill>
                  <a:srgbClr val="00B050"/>
                </a:solidFill>
              </a:rPr>
              <a:t>allogeneic</a:t>
            </a:r>
            <a:r>
              <a:rPr lang="en-US" sz="3200" b="1" dirty="0" smtClean="0"/>
              <a:t> stem cell transplantation ( preferably with dose-reduced conditioning) </a:t>
            </a:r>
            <a:r>
              <a:rPr lang="en-US" sz="3200" b="1" dirty="0" smtClean="0">
                <a:solidFill>
                  <a:srgbClr val="00B050"/>
                </a:solidFill>
              </a:rPr>
              <a:t>may be considered</a:t>
            </a:r>
            <a:r>
              <a:rPr lang="en-US" sz="3200" b="1" dirty="0" smtClean="0"/>
              <a:t>, especially in patients with early relapse and refractory disease .</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5982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4610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447800"/>
            <a:ext cx="8001000" cy="3539430"/>
          </a:xfrm>
          <a:prstGeom prst="rect">
            <a:avLst/>
          </a:prstGeom>
        </p:spPr>
        <p:txBody>
          <a:bodyPr wrap="square">
            <a:spAutoFit/>
          </a:bodyPr>
          <a:lstStyle/>
          <a:p>
            <a:r>
              <a:rPr lang="en-US" sz="3200" b="1" dirty="0" smtClean="0"/>
              <a:t>Outside of a clinical trial, </a:t>
            </a:r>
            <a:r>
              <a:rPr lang="en-US" sz="3200" b="1" dirty="0" smtClean="0">
                <a:solidFill>
                  <a:srgbClr val="FF0000"/>
                </a:solidFill>
              </a:rPr>
              <a:t>HCT is reserved for patients with relapsed or refractory FL </a:t>
            </a:r>
            <a:r>
              <a:rPr lang="en-US" sz="3200" b="1" dirty="0" smtClean="0"/>
              <a:t>and for those with histologic transformation to a more aggressive histology. Novel cellular therapies, such as chimeric antigen receptor T cells, may replace HCT for this population in the future</a:t>
            </a:r>
            <a:r>
              <a:rPr lang="en-US" dirty="0" smtClean="0"/>
              <a:t>.</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503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24000"/>
            <a:ext cx="7772400" cy="4524315"/>
          </a:xfrm>
          <a:prstGeom prst="rect">
            <a:avLst/>
          </a:prstGeom>
        </p:spPr>
        <p:txBody>
          <a:bodyPr wrap="square">
            <a:spAutoFit/>
          </a:bodyPr>
          <a:lstStyle/>
          <a:p>
            <a:r>
              <a:rPr lang="en-US" sz="3200" b="1" dirty="0" smtClean="0"/>
              <a:t>Survival advantages seen in some early trials of HCT may not have been evident had the combination chemotherapy treatment arms included anti-CD20 monoclonal antibodies. </a:t>
            </a:r>
          </a:p>
          <a:p>
            <a:r>
              <a:rPr lang="en-US" sz="3200" dirty="0" smtClean="0"/>
              <a:t>Conversely, a lack of survival advantage seen in other early trials may have been because the patients did not receive sufficient chemotherapy immediately before transplantation.</a:t>
            </a:r>
            <a:endParaRPr lang="en-US" sz="3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4610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4148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772400" cy="5509200"/>
          </a:xfrm>
          <a:prstGeom prst="rect">
            <a:avLst/>
          </a:prstGeom>
        </p:spPr>
        <p:txBody>
          <a:bodyPr wrap="square">
            <a:spAutoFit/>
          </a:bodyPr>
          <a:lstStyle/>
          <a:p>
            <a:r>
              <a:rPr lang="en-US" sz="3200" b="1" dirty="0" smtClean="0">
                <a:solidFill>
                  <a:srgbClr val="00B050"/>
                </a:solidFill>
              </a:rPr>
              <a:t>Small retrospective studies suggest that autologous HCT may improve progression-free survival (PFS) and overall survival (OS) in patients with </a:t>
            </a:r>
            <a:r>
              <a:rPr lang="en-US" sz="3200" b="1" dirty="0" smtClean="0">
                <a:solidFill>
                  <a:srgbClr val="FF0000"/>
                </a:solidFill>
              </a:rPr>
              <a:t>early treatment failure </a:t>
            </a:r>
            <a:r>
              <a:rPr lang="en-US" sz="3200" b="1" dirty="0" smtClean="0">
                <a:solidFill>
                  <a:srgbClr val="00B050"/>
                </a:solidFill>
              </a:rPr>
              <a:t>if they are in complete remission or have minimal disease at the time of</a:t>
            </a:r>
            <a:r>
              <a:rPr lang="en-US" sz="3200" b="1" dirty="0" smtClean="0">
                <a:solidFill>
                  <a:srgbClr val="FF0000"/>
                </a:solidFill>
              </a:rPr>
              <a:t> HCT</a:t>
            </a:r>
            <a:r>
              <a:rPr lang="en-US" sz="3200" b="1" dirty="0" smtClean="0">
                <a:solidFill>
                  <a:srgbClr val="00B050"/>
                </a:solidFill>
              </a:rPr>
              <a:t>. Larger </a:t>
            </a:r>
            <a:r>
              <a:rPr lang="en-US" sz="3200" b="1" dirty="0" smtClean="0">
                <a:solidFill>
                  <a:srgbClr val="FF0000"/>
                </a:solidFill>
              </a:rPr>
              <a:t>studies are needed to confirm a benefit. </a:t>
            </a:r>
            <a:r>
              <a:rPr lang="en-US" sz="3200" b="1" dirty="0" smtClean="0">
                <a:solidFill>
                  <a:srgbClr val="00B050"/>
                </a:solidFill>
              </a:rPr>
              <a:t>Since the efficacy of autologous HCT depends on the response to chemotherapy, autologous HCT is not appropriate for chemotherapy-resistant disease. </a:t>
            </a:r>
            <a:endParaRPr lang="en-US" sz="3200" b="1" dirty="0">
              <a:solidFill>
                <a:srgbClr val="00B050"/>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843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15264"/>
            <a:ext cx="5334000" cy="60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1524000"/>
            <a:ext cx="7620000" cy="2554545"/>
          </a:xfrm>
          <a:prstGeom prst="rect">
            <a:avLst/>
          </a:prstGeom>
        </p:spPr>
        <p:txBody>
          <a:bodyPr wrap="square">
            <a:spAutoFit/>
          </a:bodyPr>
          <a:lstStyle/>
          <a:p>
            <a:r>
              <a:rPr lang="en-US" sz="3200" b="1" dirty="0" smtClean="0">
                <a:solidFill>
                  <a:srgbClr val="00B050"/>
                </a:solidFill>
              </a:rPr>
              <a:t>Retrospective analyses comparing autologous HCT versus </a:t>
            </a:r>
            <a:r>
              <a:rPr lang="en-US" sz="3200" b="1" dirty="0" err="1" smtClean="0">
                <a:solidFill>
                  <a:srgbClr val="00B050"/>
                </a:solidFill>
              </a:rPr>
              <a:t>chemoimmunotherapy</a:t>
            </a:r>
            <a:r>
              <a:rPr lang="en-US" sz="3200" b="1" dirty="0" smtClean="0">
                <a:solidFill>
                  <a:srgbClr val="00B050"/>
                </a:solidFill>
              </a:rPr>
              <a:t> for the larger population of patients with relapsed FL in the rituximab era have had </a:t>
            </a:r>
            <a:r>
              <a:rPr lang="en-US" sz="3200" b="1" dirty="0" smtClean="0">
                <a:solidFill>
                  <a:srgbClr val="FF0000"/>
                </a:solidFill>
              </a:rPr>
              <a:t>mixed results </a:t>
            </a:r>
            <a:endParaRPr lang="en-US" sz="3200" b="1" dirty="0">
              <a:solidFill>
                <a:srgbClr val="FF0000"/>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480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371600"/>
            <a:ext cx="7010400" cy="3539430"/>
          </a:xfrm>
          <a:prstGeom prst="rect">
            <a:avLst/>
          </a:prstGeom>
        </p:spPr>
        <p:txBody>
          <a:bodyPr wrap="square">
            <a:spAutoFit/>
          </a:bodyPr>
          <a:lstStyle/>
          <a:p>
            <a:r>
              <a:rPr lang="en-US" sz="3200" b="1" dirty="0">
                <a:solidFill>
                  <a:srgbClr val="00B050"/>
                </a:solidFill>
              </a:rPr>
              <a:t>T</a:t>
            </a:r>
            <a:r>
              <a:rPr lang="en-US" sz="3200" b="1" dirty="0" smtClean="0">
                <a:solidFill>
                  <a:srgbClr val="00B050"/>
                </a:solidFill>
              </a:rPr>
              <a:t>he 10-year PFS is consistently in the 30 to 50 percent range. There is a plateau in the survival curves between 10 and 15 years after autologous HCT, suggesting that this procedure may be curative for one-quarter to one-third of transplanted patients.</a:t>
            </a:r>
            <a:endParaRPr lang="en-US" sz="3200" b="1" dirty="0">
              <a:solidFill>
                <a:srgbClr val="00B05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15264"/>
            <a:ext cx="5334000" cy="60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9046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684248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1447800"/>
            <a:ext cx="7467600" cy="2062103"/>
          </a:xfrm>
          <a:prstGeom prst="rect">
            <a:avLst/>
          </a:prstGeom>
        </p:spPr>
        <p:txBody>
          <a:bodyPr wrap="square">
            <a:spAutoFit/>
          </a:bodyPr>
          <a:lstStyle/>
          <a:p>
            <a:r>
              <a:rPr lang="en-US" sz="3200" b="1" dirty="0" smtClean="0"/>
              <a:t>While some have demonstrated improvements in PFS, none has shown an OS benefit. These trials are presented in more detail separately</a:t>
            </a:r>
            <a:endParaRPr lang="en-US" sz="3200" b="1"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451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3850"/>
            <a:ext cx="29432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1" y="895350"/>
            <a:ext cx="8229600" cy="4647426"/>
          </a:xfrm>
          <a:prstGeom prst="rect">
            <a:avLst/>
          </a:prstGeom>
        </p:spPr>
        <p:txBody>
          <a:bodyPr wrap="square">
            <a:spAutoFit/>
          </a:bodyPr>
          <a:lstStyle/>
          <a:p>
            <a:r>
              <a:rPr lang="en-US" sz="3200" b="1" dirty="0" smtClean="0"/>
              <a:t>In patients without rituximab resistance, maintenance rituximab after </a:t>
            </a:r>
            <a:r>
              <a:rPr lang="en-US" sz="3200" b="1" dirty="0" err="1" smtClean="0"/>
              <a:t>autoHCT</a:t>
            </a:r>
            <a:r>
              <a:rPr lang="en-US" sz="3200" b="1" dirty="0" smtClean="0"/>
              <a:t> improves progression free survival (PFS). Toxicities are increased and the effect on overall survival (OS) is not clear. </a:t>
            </a:r>
          </a:p>
          <a:p>
            <a:r>
              <a:rPr lang="en-US" sz="4000" b="1" dirty="0" err="1" smtClean="0">
                <a:solidFill>
                  <a:srgbClr val="00B050"/>
                </a:solidFill>
              </a:rPr>
              <a:t>Uptodate</a:t>
            </a:r>
            <a:r>
              <a:rPr lang="en-US" sz="4000" b="1" dirty="0" smtClean="0">
                <a:solidFill>
                  <a:srgbClr val="00B050"/>
                </a:solidFill>
              </a:rPr>
              <a:t> </a:t>
            </a:r>
            <a:r>
              <a:rPr lang="en-US" sz="3200" b="1" dirty="0" smtClean="0"/>
              <a:t>suggests maintenance rituximab rather than observation for patients with relapsed or refractory FL without evidence of rituximab resistance(less than 6 </a:t>
            </a:r>
            <a:r>
              <a:rPr lang="en-US" sz="3200" b="1" dirty="0" err="1" smtClean="0"/>
              <a:t>mon</a:t>
            </a:r>
            <a:r>
              <a:rPr lang="en-US" sz="3200" b="1" dirty="0" smtClean="0"/>
              <a:t>)</a:t>
            </a:r>
            <a:endParaRPr lang="en-US" sz="3200" b="1"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1370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97511"/>
            <a:ext cx="7467600" cy="3539430"/>
          </a:xfrm>
          <a:prstGeom prst="rect">
            <a:avLst/>
          </a:prstGeom>
        </p:spPr>
        <p:txBody>
          <a:bodyPr wrap="square">
            <a:spAutoFit/>
          </a:bodyPr>
          <a:lstStyle/>
          <a:p>
            <a:r>
              <a:rPr lang="en-US" sz="3200" b="1" dirty="0" smtClean="0">
                <a:solidFill>
                  <a:srgbClr val="FF0000"/>
                </a:solidFill>
              </a:rPr>
              <a:t>Autologous HCT </a:t>
            </a:r>
            <a:r>
              <a:rPr lang="en-US" sz="3200" b="1" dirty="0" smtClean="0"/>
              <a:t>has been associated with a treatment-related </a:t>
            </a:r>
            <a:r>
              <a:rPr lang="en-US" sz="3200" b="1" dirty="0" smtClean="0">
                <a:solidFill>
                  <a:srgbClr val="FF0000"/>
                </a:solidFill>
              </a:rPr>
              <a:t>mortality rate </a:t>
            </a:r>
            <a:r>
              <a:rPr lang="en-US" sz="3200" b="1" dirty="0" smtClean="0"/>
              <a:t>of </a:t>
            </a:r>
            <a:r>
              <a:rPr lang="en-US" sz="3200" b="1" dirty="0" smtClean="0">
                <a:solidFill>
                  <a:srgbClr val="FF0000"/>
                </a:solidFill>
              </a:rPr>
              <a:t>less than 10 percent</a:t>
            </a:r>
            <a:r>
              <a:rPr lang="en-US" sz="3200" b="1" dirty="0" smtClean="0"/>
              <a:t> and a potential </a:t>
            </a:r>
            <a:r>
              <a:rPr lang="en-US" sz="3200" b="1" dirty="0" smtClean="0">
                <a:solidFill>
                  <a:srgbClr val="FF0000"/>
                </a:solidFill>
              </a:rPr>
              <a:t>cure rate of up to 25 to 40 percent</a:t>
            </a:r>
            <a:r>
              <a:rPr lang="en-US" sz="3200" b="1" dirty="0" smtClean="0"/>
              <a:t>. As with other malignancies, peripheral blood progenitor cells are preferred over bone marrow harvested grafts</a:t>
            </a:r>
            <a:endParaRPr lang="en-US"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5826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8273"/>
            <a:ext cx="4876800" cy="670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376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543800" cy="4031873"/>
          </a:xfrm>
          <a:prstGeom prst="rect">
            <a:avLst/>
          </a:prstGeom>
        </p:spPr>
        <p:txBody>
          <a:bodyPr wrap="square">
            <a:spAutoFit/>
          </a:bodyPr>
          <a:lstStyle/>
          <a:p>
            <a:r>
              <a:rPr lang="en-US" sz="3200" b="1" dirty="0" smtClean="0"/>
              <a:t>In contrast to most proto-oncogenes, </a:t>
            </a:r>
            <a:r>
              <a:rPr lang="en-US" sz="3200" b="1" dirty="0" smtClean="0">
                <a:solidFill>
                  <a:srgbClr val="00B050"/>
                </a:solidFill>
              </a:rPr>
              <a:t>BCL-2</a:t>
            </a:r>
            <a:r>
              <a:rPr lang="en-US" sz="3200" b="1" dirty="0" smtClean="0"/>
              <a:t> has little or no ability to promote cell cycle progression or cell proliferation, but rather raises the cellular apoptotic threshold, thereby </a:t>
            </a:r>
            <a:r>
              <a:rPr lang="en-US" sz="3200" b="1" dirty="0" smtClean="0">
                <a:solidFill>
                  <a:srgbClr val="00B050"/>
                </a:solidFill>
              </a:rPr>
              <a:t>inhibiting apoptosis</a:t>
            </a:r>
            <a:r>
              <a:rPr lang="en-US" sz="3200" b="1" dirty="0" smtClean="0"/>
              <a:t>.</a:t>
            </a:r>
          </a:p>
          <a:p>
            <a:endParaRPr lang="en-US" sz="3200" b="1" dirty="0"/>
          </a:p>
          <a:p>
            <a:r>
              <a:rPr lang="en-US" sz="3200" b="1" dirty="0" smtClean="0"/>
              <a:t>How BCL-2 translocations contribute to the development of FL is complex.</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9340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239000" cy="663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6354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7734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286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2209800"/>
            <a:ext cx="7543800" cy="2062103"/>
          </a:xfrm>
          <a:prstGeom prst="rect">
            <a:avLst/>
          </a:prstGeom>
        </p:spPr>
        <p:txBody>
          <a:bodyPr wrap="square">
            <a:spAutoFit/>
          </a:bodyPr>
          <a:lstStyle/>
          <a:p>
            <a:r>
              <a:rPr lang="en-US" sz="3200" b="1" dirty="0"/>
              <a:t>The ideal timing of HCT in FL is unknown and controversial. Ideally, allogeneic HCT should be performed within the context of a clinical trial. </a:t>
            </a: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626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66" y="472051"/>
            <a:ext cx="2286000" cy="34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990600"/>
            <a:ext cx="7997758" cy="4524315"/>
          </a:xfrm>
          <a:prstGeom prst="rect">
            <a:avLst/>
          </a:prstGeom>
        </p:spPr>
        <p:txBody>
          <a:bodyPr wrap="square">
            <a:spAutoFit/>
          </a:bodyPr>
          <a:lstStyle/>
          <a:p>
            <a:r>
              <a:rPr lang="en-US" sz="3200" b="1" dirty="0"/>
              <a:t>In most centers in the United States, patients are considered eligible for </a:t>
            </a:r>
            <a:r>
              <a:rPr lang="en-US" sz="3200" b="1" dirty="0" err="1"/>
              <a:t>nonmyeloablative</a:t>
            </a:r>
            <a:r>
              <a:rPr lang="en-US" sz="3200" b="1" dirty="0"/>
              <a:t> allogeneic HCT if they are less than 70 years of age, with normal cardiac, liver, and renal function, and have a good performance status (ECOG performance status 0 or 1). For </a:t>
            </a:r>
            <a:r>
              <a:rPr lang="en-US" sz="3200" b="1" dirty="0" err="1"/>
              <a:t>myeloablative</a:t>
            </a:r>
            <a:r>
              <a:rPr lang="en-US" sz="3200" b="1" dirty="0"/>
              <a:t> allogeneic transplantation, eligibility is more restrictive in that patients should typically be less than 55 years of age.</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8617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0"/>
            <a:ext cx="7162800" cy="5016758"/>
          </a:xfrm>
          <a:prstGeom prst="rect">
            <a:avLst/>
          </a:prstGeom>
        </p:spPr>
        <p:txBody>
          <a:bodyPr wrap="square">
            <a:spAutoFit/>
          </a:bodyPr>
          <a:lstStyle/>
          <a:p>
            <a:r>
              <a:rPr lang="en-US" sz="3200" b="1" dirty="0"/>
              <a:t>Even with </a:t>
            </a:r>
            <a:r>
              <a:rPr lang="en-US" sz="3200" b="1" dirty="0" err="1"/>
              <a:t>nonmyeloablative</a:t>
            </a:r>
            <a:r>
              <a:rPr lang="en-US" sz="3200" b="1" dirty="0"/>
              <a:t> or reduced intensity allogeneic HCT, the treatment-related mortality at two to three years ranges from 15 to 25 percent and largely </a:t>
            </a:r>
            <a:r>
              <a:rPr lang="en-US" sz="3200" b="1" dirty="0" err="1"/>
              <a:t>re%ects</a:t>
            </a:r>
            <a:r>
              <a:rPr lang="en-US" sz="3200" b="1" dirty="0"/>
              <a:t> deaths from GVHD and infectious </a:t>
            </a:r>
            <a:r>
              <a:rPr lang="en-US" sz="3200" b="1" dirty="0" smtClean="0"/>
              <a:t>complications.</a:t>
            </a:r>
          </a:p>
          <a:p>
            <a:r>
              <a:rPr lang="en-US" sz="3200" dirty="0" smtClean="0"/>
              <a:t>Predictors </a:t>
            </a:r>
            <a:r>
              <a:rPr lang="en-US" sz="3200" dirty="0"/>
              <a:t>of worse outcome included older age, &gt;3 prior lines of therapy, chemotherapy-resistant disease, and impaired performance status.</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104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7010400" cy="5016758"/>
          </a:xfrm>
          <a:prstGeom prst="rect">
            <a:avLst/>
          </a:prstGeom>
        </p:spPr>
        <p:txBody>
          <a:bodyPr wrap="square">
            <a:spAutoFit/>
          </a:bodyPr>
          <a:lstStyle/>
          <a:p>
            <a:r>
              <a:rPr lang="en-US" sz="3200" b="1" dirty="0"/>
              <a:t>The use of allogeneic HCT is limited since even ideal candidates who undergo allogeneic HCT have a high rate of treatment-related mortality and </a:t>
            </a:r>
            <a:r>
              <a:rPr lang="en-US" sz="3200" b="1" dirty="0" err="1"/>
              <a:t>nontransplant</a:t>
            </a:r>
            <a:r>
              <a:rPr lang="en-US" sz="3200" b="1" dirty="0"/>
              <a:t> treatment options have expanded over recent decades. In addition, chimeric antigen receptor </a:t>
            </a:r>
            <a:r>
              <a:rPr lang="en-US" sz="3200" b="1" dirty="0" err="1" smtClean="0"/>
              <a:t>modiffed</a:t>
            </a:r>
            <a:r>
              <a:rPr lang="en-US" sz="3200" b="1" dirty="0" smtClean="0"/>
              <a:t> </a:t>
            </a:r>
            <a:r>
              <a:rPr lang="en-US" sz="3200" b="1" dirty="0"/>
              <a:t>T cell therapy is being studied in patients with FL and may replace allogeneic HCT for a subset of patients.</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477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7467600" cy="5016758"/>
          </a:xfrm>
          <a:prstGeom prst="rect">
            <a:avLst/>
          </a:prstGeom>
        </p:spPr>
        <p:txBody>
          <a:bodyPr wrap="square">
            <a:spAutoFit/>
          </a:bodyPr>
          <a:lstStyle/>
          <a:p>
            <a:r>
              <a:rPr lang="en-US" sz="3200" b="1" dirty="0"/>
              <a:t>When compared with autologous HCT, </a:t>
            </a:r>
            <a:r>
              <a:rPr lang="en-US" sz="3200" b="1" dirty="0">
                <a:solidFill>
                  <a:srgbClr val="FF0000"/>
                </a:solidFill>
              </a:rPr>
              <a:t>allogeneic HCT</a:t>
            </a:r>
            <a:r>
              <a:rPr lang="en-US" sz="3200" b="1" dirty="0"/>
              <a:t> is associated with a higher treatment-related </a:t>
            </a:r>
            <a:r>
              <a:rPr lang="en-US" sz="3200" b="1" dirty="0">
                <a:solidFill>
                  <a:srgbClr val="FF0000"/>
                </a:solidFill>
              </a:rPr>
              <a:t>mortality rate (15 to 25 percent</a:t>
            </a:r>
            <a:r>
              <a:rPr lang="en-US" sz="3200" b="1" dirty="0"/>
              <a:t>), but a higher potential </a:t>
            </a:r>
            <a:r>
              <a:rPr lang="en-US" sz="3200" b="1" dirty="0">
                <a:solidFill>
                  <a:srgbClr val="FF0000"/>
                </a:solidFill>
              </a:rPr>
              <a:t>rate of cure (50 to 60 </a:t>
            </a:r>
            <a:r>
              <a:rPr lang="en-US" sz="3200" b="1" dirty="0" smtClean="0">
                <a:solidFill>
                  <a:srgbClr val="FF0000"/>
                </a:solidFill>
              </a:rPr>
              <a:t>percent</a:t>
            </a:r>
            <a:r>
              <a:rPr lang="en-US" sz="3200" b="1" dirty="0" smtClean="0"/>
              <a:t>.</a:t>
            </a:r>
          </a:p>
          <a:p>
            <a:r>
              <a:rPr lang="en-US" sz="3200" b="1" dirty="0" smtClean="0"/>
              <a:t>Treatment </a:t>
            </a:r>
            <a:r>
              <a:rPr lang="en-US" sz="3200" b="1" dirty="0"/>
              <a:t>options for relapsed FL after an allogeneic HCT include reduction of immunosuppression, donor lymphocyte infusion, and treatment with salvage chemotherapy. </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5406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52538"/>
            <a:ext cx="893445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4430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323975"/>
            <a:ext cx="897255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8388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 y="0"/>
            <a:ext cx="91502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570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696200" cy="2554545"/>
          </a:xfrm>
          <a:prstGeom prst="rect">
            <a:avLst/>
          </a:prstGeom>
        </p:spPr>
        <p:txBody>
          <a:bodyPr wrap="square">
            <a:spAutoFit/>
          </a:bodyPr>
          <a:lstStyle/>
          <a:p>
            <a:r>
              <a:rPr lang="en-US" sz="3200" b="1" dirty="0" smtClean="0"/>
              <a:t>These observations clearly indicate that </a:t>
            </a:r>
            <a:r>
              <a:rPr lang="en-US" sz="3200" b="1" dirty="0" smtClean="0">
                <a:solidFill>
                  <a:srgbClr val="00B050"/>
                </a:solidFill>
              </a:rPr>
              <a:t>BCL-2/</a:t>
            </a:r>
            <a:r>
              <a:rPr lang="en-US" sz="3200" b="1" dirty="0" err="1" smtClean="0">
                <a:solidFill>
                  <a:srgbClr val="00B050"/>
                </a:solidFill>
              </a:rPr>
              <a:t>IgH</a:t>
            </a:r>
            <a:r>
              <a:rPr lang="en-US" sz="3200" b="1" dirty="0" smtClean="0">
                <a:solidFill>
                  <a:srgbClr val="00B050"/>
                </a:solidFill>
              </a:rPr>
              <a:t> translocations are not sufficient to cause FL</a:t>
            </a:r>
            <a:r>
              <a:rPr lang="en-US" sz="3200" b="1" dirty="0" smtClean="0"/>
              <a:t>, and that other genetic or epigenetic events are rate limiting for its development.</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257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7467600" cy="5016758"/>
          </a:xfrm>
          <a:prstGeom prst="rect">
            <a:avLst/>
          </a:prstGeom>
        </p:spPr>
        <p:txBody>
          <a:bodyPr wrap="square">
            <a:spAutoFit/>
          </a:bodyPr>
          <a:lstStyle/>
          <a:p>
            <a:r>
              <a:rPr lang="en-US" sz="3200" b="1" dirty="0" smtClean="0"/>
              <a:t>While not all patients with the translocation developed FL, and not all patients who developed FL had the translocation in pre-diagnostic blood samples, samples from those who went on to develop FL were more likely to be positive (56 versus 29 percent).</a:t>
            </a:r>
          </a:p>
          <a:p>
            <a:r>
              <a:rPr lang="en-US" sz="3200" b="1" dirty="0" smtClean="0">
                <a:solidFill>
                  <a:srgbClr val="FF0000"/>
                </a:solidFill>
              </a:rPr>
              <a:t>BCL-2 negative cases </a:t>
            </a:r>
          </a:p>
          <a:p>
            <a:r>
              <a:rPr lang="en-US" sz="3200" b="1" dirty="0" smtClean="0"/>
              <a:t>Less than 10 percent of FL tumors do not harbor BCL-2 translocations. (Grade 3b FL).</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475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7010400" cy="3539430"/>
          </a:xfrm>
          <a:prstGeom prst="rect">
            <a:avLst/>
          </a:prstGeom>
        </p:spPr>
        <p:txBody>
          <a:bodyPr wrap="square">
            <a:spAutoFit/>
          </a:bodyPr>
          <a:lstStyle/>
          <a:p>
            <a:r>
              <a:rPr lang="en-US" sz="3200" b="1" dirty="0" smtClean="0"/>
              <a:t>Approximately 90 percent of FL demonstrate genetic alterations in addition to the t(14;18) translocation . The most common are loss of 1p, </a:t>
            </a:r>
            <a:r>
              <a:rPr lang="en-US" sz="3200" b="1" dirty="0" smtClean="0">
                <a:solidFill>
                  <a:srgbClr val="FF0000"/>
                </a:solidFill>
              </a:rPr>
              <a:t>6q(20% with poor prognosis)</a:t>
            </a:r>
            <a:r>
              <a:rPr lang="en-US" sz="3200" b="1" dirty="0" smtClean="0"/>
              <a:t>, 10q, and 17p and gains of chromosomes 1, 6p, 7, 8, 12q, X, and 18q/dup. </a:t>
            </a:r>
            <a:endParaRPr lang="en-US" sz="3200" b="1"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5447590"/>
            <a:ext cx="2133600" cy="12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849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1468</TotalTime>
  <Words>2358</Words>
  <Application>Microsoft Office PowerPoint</Application>
  <PresentationFormat>On-screen Show (4:3)</PresentationFormat>
  <Paragraphs>112</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Follicular lymphoma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Follicular lymphoma</dc:title>
  <dc:creator>Dr nasrin Gholami</dc:creator>
  <cp:lastModifiedBy>Dr nasrin Gholami</cp:lastModifiedBy>
  <cp:revision>131</cp:revision>
  <dcterms:created xsi:type="dcterms:W3CDTF">2020-09-04T07:18:01Z</dcterms:created>
  <dcterms:modified xsi:type="dcterms:W3CDTF">2020-09-12T17:06:10Z</dcterms:modified>
</cp:coreProperties>
</file>